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1533" r:id="rId2"/>
    <p:sldId id="1526" r:id="rId3"/>
    <p:sldId id="275" r:id="rId4"/>
    <p:sldId id="1528" r:id="rId5"/>
    <p:sldId id="513" r:id="rId6"/>
    <p:sldId id="278" r:id="rId7"/>
    <p:sldId id="490" r:id="rId8"/>
    <p:sldId id="1543" r:id="rId9"/>
    <p:sldId id="1542" r:id="rId10"/>
    <p:sldId id="488" r:id="rId11"/>
    <p:sldId id="1544" r:id="rId12"/>
    <p:sldId id="1554" r:id="rId13"/>
    <p:sldId id="1532" r:id="rId14"/>
    <p:sldId id="1539" r:id="rId15"/>
    <p:sldId id="1556" r:id="rId16"/>
    <p:sldId id="1557" r:id="rId17"/>
    <p:sldId id="1538" r:id="rId18"/>
    <p:sldId id="1529" r:id="rId19"/>
    <p:sldId id="1534" r:id="rId20"/>
    <p:sldId id="1531" r:id="rId21"/>
    <p:sldId id="287" r:id="rId22"/>
    <p:sldId id="1546" r:id="rId23"/>
    <p:sldId id="1547" r:id="rId24"/>
    <p:sldId id="1536" r:id="rId25"/>
    <p:sldId id="1548" r:id="rId26"/>
    <p:sldId id="1549" r:id="rId27"/>
    <p:sldId id="1550" r:id="rId28"/>
    <p:sldId id="1535" r:id="rId29"/>
    <p:sldId id="1552" r:id="rId30"/>
    <p:sldId id="1551" r:id="rId31"/>
    <p:sldId id="1537" r:id="rId32"/>
    <p:sldId id="1553" r:id="rId33"/>
    <p:sldId id="512" r:id="rId34"/>
    <p:sldId id="1530" r:id="rId35"/>
    <p:sldId id="562" r:id="rId36"/>
    <p:sldId id="256" r:id="rId37"/>
    <p:sldId id="541" r:id="rId38"/>
    <p:sldId id="543" r:id="rId39"/>
    <p:sldId id="545" r:id="rId40"/>
    <p:sldId id="546" r:id="rId41"/>
    <p:sldId id="547" r:id="rId42"/>
    <p:sldId id="549" r:id="rId43"/>
    <p:sldId id="552" r:id="rId44"/>
    <p:sldId id="551" r:id="rId45"/>
    <p:sldId id="553" r:id="rId46"/>
    <p:sldId id="554" r:id="rId47"/>
    <p:sldId id="563" r:id="rId48"/>
    <p:sldId id="564" r:id="rId49"/>
    <p:sldId id="556" r:id="rId50"/>
    <p:sldId id="5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3121"/>
  </p:normalViewPr>
  <p:slideViewPr>
    <p:cSldViewPr snapToGrid="0">
      <p:cViewPr>
        <p:scale>
          <a:sx n="87" d="100"/>
          <a:sy n="87" d="100"/>
        </p:scale>
        <p:origin x="14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1A4D6-29EA-2242-853E-DE787DB249F9}" type="datetimeFigureOut">
              <a:rPr lang="en-US" smtClean="0"/>
              <a:t>2/16/25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1E482-E569-E84C-88F3-56B93B3B0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3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Wang%2C+Y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Farimani%2C+A+B" TargetMode="External"/><Relationship Id="rId5" Type="http://schemas.openxmlformats.org/officeDocument/2006/relationships/hyperlink" Target="https://arxiv.org/search/cs?searchtype=author&amp;query=Cao%2C+Z" TargetMode="External"/><Relationship Id="rId4" Type="http://schemas.openxmlformats.org/officeDocument/2006/relationships/hyperlink" Target="https://arxiv.org/search/cs?searchtype=author&amp;query=Wang%2C+J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Ahmad,+W" TargetMode="External"/><Relationship Id="rId7" Type="http://schemas.openxmlformats.org/officeDocument/2006/relationships/hyperlink" Target="https://arxiv.org/search/cs?searchtype=author&amp;query=Ramsundar,+B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Grand,+G" TargetMode="External"/><Relationship Id="rId5" Type="http://schemas.openxmlformats.org/officeDocument/2006/relationships/hyperlink" Target="https://arxiv.org/search/cs?searchtype=author&amp;query=Chithrananda,+S" TargetMode="External"/><Relationship Id="rId4" Type="http://schemas.openxmlformats.org/officeDocument/2006/relationships/hyperlink" Target="https://arxiv.org/search/cs?searchtype=author&amp;query=Simon,+E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0.01644v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search/stat?searchtype=author&amp;query=Bengio,+Y" TargetMode="External"/><Relationship Id="rId4" Type="http://schemas.openxmlformats.org/officeDocument/2006/relationships/hyperlink" Target="https://arxiv.org/search/stat?searchtype=author&amp;query=Alain,+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Kumar,+A" TargetMode="External"/><Relationship Id="rId7" Type="http://schemas.openxmlformats.org/officeDocument/2006/relationships/hyperlink" Target="https://arxiv.org/search/cs?searchtype=author&amp;query=Liang,+P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Ma,+T" TargetMode="External"/><Relationship Id="rId5" Type="http://schemas.openxmlformats.org/officeDocument/2006/relationships/hyperlink" Target="https://arxiv.org/search/cs?searchtype=author&amp;query=Jones,+R" TargetMode="External"/><Relationship Id="rId4" Type="http://schemas.openxmlformats.org/officeDocument/2006/relationships/hyperlink" Target="https://arxiv.org/search/cs?searchtype=author&amp;query=Raghunathan,+A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50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datashader.org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5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GillSansRegular"/>
              </a:rPr>
              <a:t>Visualizing single-cell data with the neighbor embedding spectrum</a:t>
            </a:r>
          </a:p>
          <a:p>
            <a:pPr algn="l" fontAlgn="base">
              <a:spcBef>
                <a:spcPts val="375"/>
              </a:spcBef>
            </a:pP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Sebastian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illSansRegular"/>
              </a:rPr>
              <a:t>Damrich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 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Manuel V.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illSansRegular"/>
              </a:rPr>
              <a:t>Klockow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 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Philipp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Berens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 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Fred A.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illSansRegular"/>
              </a:rPr>
              <a:t>Hamprecht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 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Dmitry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Kobak</a:t>
            </a: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 fontAlgn="base">
              <a:spcBef>
                <a:spcPts val="375"/>
              </a:spcBef>
            </a:pPr>
            <a:r>
              <a:rPr lang="en-US" b="0" i="0" dirty="0" err="1">
                <a:solidFill>
                  <a:srgbClr val="333333"/>
                </a:solidFill>
                <a:effectLst/>
                <a:latin typeface="inherit"/>
              </a:rPr>
              <a:t>bioRxiv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 2024.04.26.590867;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herit"/>
              </a:rPr>
              <a:t>doi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: https://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herit"/>
              </a:rPr>
              <a:t>doi.org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/10.1101/2024.04.26.590867</a:t>
            </a: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49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/articles/s41598-019-41695-z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Traag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V.A., Waltman, L. &amp; van Eck, N.J. From Louvain to Leiden: guaranteeing well-connected communities.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Sci Rep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9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5233 (2019).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/10.1038/s41598-019-41695-z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4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9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umap-learn.readthedocs.io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parametric_umap.html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E84B5"/>
                </a:solidFill>
                <a:effectLst/>
              </a:rPr>
              <a:t>@article</a:t>
            </a:r>
            <a:r>
              <a:rPr lang="en-US" dirty="0">
                <a:solidFill>
                  <a:srgbClr val="BBBBBB"/>
                </a:solidFill>
                <a:effectLst/>
              </a:rPr>
              <a:t>{</a:t>
            </a:r>
            <a:r>
              <a:rPr lang="en-US" b="1" dirty="0">
                <a:solidFill>
                  <a:srgbClr val="002070"/>
                </a:solidFill>
                <a:effectLst/>
              </a:rPr>
              <a:t>sainburg2021parametric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title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{Parametric UMAP Embeddings for Representation and </a:t>
            </a:r>
            <a:r>
              <a:rPr lang="en-US" dirty="0" err="1">
                <a:solidFill>
                  <a:srgbClr val="4070A0"/>
                </a:solidFill>
                <a:effectLst/>
              </a:rPr>
              <a:t>Semisupervised</a:t>
            </a:r>
            <a:r>
              <a:rPr lang="en-US" dirty="0">
                <a:solidFill>
                  <a:srgbClr val="4070A0"/>
                </a:solidFill>
                <a:effectLst/>
              </a:rPr>
              <a:t> Learning}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author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</a:t>
            </a:r>
            <a:r>
              <a:rPr lang="en-US" dirty="0" err="1">
                <a:solidFill>
                  <a:srgbClr val="4070A0"/>
                </a:solidFill>
                <a:effectLst/>
              </a:rPr>
              <a:t>Sainburg</a:t>
            </a:r>
            <a:r>
              <a:rPr lang="en-US" dirty="0">
                <a:solidFill>
                  <a:srgbClr val="4070A0"/>
                </a:solidFill>
                <a:effectLst/>
              </a:rPr>
              <a:t>, Tim and McInnes, Leland and Gentner, Timothy Q}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journal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{Neural Computation}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volume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{33}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number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{11}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pages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{2881--2907}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year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{2021}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publisher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{MIT Press One Rogers Street, Cambridge, MA 02142-1209, USA journals-info~…}</a:t>
            </a:r>
            <a:r>
              <a:rPr lang="en-US" dirty="0">
                <a:solidFill>
                  <a:srgbClr val="BBBBBB"/>
                </a:solidFill>
                <a:effectLst/>
              </a:rPr>
              <a:t>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51BD8-F6B1-3BD9-0F86-D692E5A3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9D80A-08EE-AD99-71C2-AA3582244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27482-DAE0-3CEB-1C2B-608436015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umap-learn.readthedocs.io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parametric_umap.html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E84B5"/>
                </a:solidFill>
                <a:effectLst/>
              </a:rPr>
              <a:t>@article</a:t>
            </a:r>
            <a:r>
              <a:rPr lang="en-US" dirty="0">
                <a:solidFill>
                  <a:srgbClr val="BBBBBB"/>
                </a:solidFill>
                <a:effectLst/>
              </a:rPr>
              <a:t>{</a:t>
            </a:r>
            <a:r>
              <a:rPr lang="en-US" b="1" dirty="0">
                <a:solidFill>
                  <a:srgbClr val="002070"/>
                </a:solidFill>
                <a:effectLst/>
              </a:rPr>
              <a:t>sainburg2021parametric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title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{Parametric UMAP Embeddings for Representation and </a:t>
            </a:r>
            <a:r>
              <a:rPr lang="en-US" dirty="0" err="1">
                <a:solidFill>
                  <a:srgbClr val="4070A0"/>
                </a:solidFill>
                <a:effectLst/>
              </a:rPr>
              <a:t>Semisupervised</a:t>
            </a:r>
            <a:r>
              <a:rPr lang="en-US" dirty="0">
                <a:solidFill>
                  <a:srgbClr val="4070A0"/>
                </a:solidFill>
                <a:effectLst/>
              </a:rPr>
              <a:t> Learning}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author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</a:t>
            </a:r>
            <a:r>
              <a:rPr lang="en-US" dirty="0" err="1">
                <a:solidFill>
                  <a:srgbClr val="4070A0"/>
                </a:solidFill>
                <a:effectLst/>
              </a:rPr>
              <a:t>Sainburg</a:t>
            </a:r>
            <a:r>
              <a:rPr lang="en-US" dirty="0">
                <a:solidFill>
                  <a:srgbClr val="4070A0"/>
                </a:solidFill>
                <a:effectLst/>
              </a:rPr>
              <a:t>, Tim and McInnes, Leland and Gentner, Timothy Q}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journal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{Neural Computation}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volume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{33}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number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{11}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pages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{2881--2907}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year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{2021}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publisher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{MIT Press One Rogers Street, Cambridge, MA 02142-1209, USA journals-info~…}</a:t>
            </a:r>
            <a:r>
              <a:rPr lang="en-US" dirty="0">
                <a:solidFill>
                  <a:srgbClr val="BBBBBB"/>
                </a:solidFill>
                <a:effectLst/>
              </a:rPr>
              <a:t> 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17B-3CE0-9C5A-4394-620E868E7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9EBB-3257-890F-D9A7-8007CE31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83AB4-05D7-D03E-9FEC-3550FAD2A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C4BA8-EDBA-9E82-E68D-C0A16544A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umap-learn.readthedocs.io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parametric_umap.html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E84B5"/>
                </a:solidFill>
                <a:effectLst/>
              </a:rPr>
              <a:t>@article</a:t>
            </a:r>
            <a:r>
              <a:rPr lang="en-US" dirty="0">
                <a:solidFill>
                  <a:srgbClr val="BBBBBB"/>
                </a:solidFill>
                <a:effectLst/>
              </a:rPr>
              <a:t>{</a:t>
            </a:r>
            <a:r>
              <a:rPr lang="en-US" b="1" dirty="0">
                <a:solidFill>
                  <a:srgbClr val="002070"/>
                </a:solidFill>
                <a:effectLst/>
              </a:rPr>
              <a:t>sainburg2021parametric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title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{Parametric UMAP Embeddings for Representation and </a:t>
            </a:r>
            <a:r>
              <a:rPr lang="en-US" dirty="0" err="1">
                <a:solidFill>
                  <a:srgbClr val="4070A0"/>
                </a:solidFill>
                <a:effectLst/>
              </a:rPr>
              <a:t>Semisupervised</a:t>
            </a:r>
            <a:r>
              <a:rPr lang="en-US" dirty="0">
                <a:solidFill>
                  <a:srgbClr val="4070A0"/>
                </a:solidFill>
                <a:effectLst/>
              </a:rPr>
              <a:t> Learning}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author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</a:t>
            </a:r>
            <a:r>
              <a:rPr lang="en-US" dirty="0" err="1">
                <a:solidFill>
                  <a:srgbClr val="4070A0"/>
                </a:solidFill>
                <a:effectLst/>
              </a:rPr>
              <a:t>Sainburg</a:t>
            </a:r>
            <a:r>
              <a:rPr lang="en-US" dirty="0">
                <a:solidFill>
                  <a:srgbClr val="4070A0"/>
                </a:solidFill>
                <a:effectLst/>
              </a:rPr>
              <a:t>, Tim and McInnes, Leland and Gentner, Timothy Q}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journal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{Neural Computation}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volume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{33}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number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{11}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pages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{2881--2907}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year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{2021}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publisher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{MIT Press One Rogers Street, Cambridge, MA 02142-1209, USA journals-info~…}</a:t>
            </a:r>
            <a:r>
              <a:rPr lang="en-US" dirty="0">
                <a:solidFill>
                  <a:srgbClr val="BBBBBB"/>
                </a:solidFill>
                <a:effectLst/>
              </a:rPr>
              <a:t> 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16C7A-73A3-30B8-9626-85A289BF3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32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03CBD-95B9-5EBF-3BA3-419B42D9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F8C67-7C89-2B19-B780-C609EA487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36F59D-C97D-9BE7-B8CE-99F6215C3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umap-learn.readthedocs.io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parametric_umap.html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E84B5"/>
                </a:solidFill>
                <a:effectLst/>
              </a:rPr>
              <a:t>@article</a:t>
            </a:r>
            <a:r>
              <a:rPr lang="en-US" dirty="0">
                <a:solidFill>
                  <a:srgbClr val="BBBBBB"/>
                </a:solidFill>
                <a:effectLst/>
              </a:rPr>
              <a:t>{</a:t>
            </a:r>
            <a:r>
              <a:rPr lang="en-US" b="1" dirty="0">
                <a:solidFill>
                  <a:srgbClr val="002070"/>
                </a:solidFill>
                <a:effectLst/>
              </a:rPr>
              <a:t>sainburg2021parametric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title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{Parametric UMAP Embeddings for Representation and </a:t>
            </a:r>
            <a:r>
              <a:rPr lang="en-US" dirty="0" err="1">
                <a:solidFill>
                  <a:srgbClr val="4070A0"/>
                </a:solidFill>
                <a:effectLst/>
              </a:rPr>
              <a:t>Semisupervised</a:t>
            </a:r>
            <a:r>
              <a:rPr lang="en-US" dirty="0">
                <a:solidFill>
                  <a:srgbClr val="4070A0"/>
                </a:solidFill>
                <a:effectLst/>
              </a:rPr>
              <a:t> Learning}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author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</a:t>
            </a:r>
            <a:r>
              <a:rPr lang="en-US" dirty="0" err="1">
                <a:solidFill>
                  <a:srgbClr val="4070A0"/>
                </a:solidFill>
                <a:effectLst/>
              </a:rPr>
              <a:t>Sainburg</a:t>
            </a:r>
            <a:r>
              <a:rPr lang="en-US" dirty="0">
                <a:solidFill>
                  <a:srgbClr val="4070A0"/>
                </a:solidFill>
                <a:effectLst/>
              </a:rPr>
              <a:t>, Tim and McInnes, Leland and Gentner, Timothy Q}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journal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{Neural Computation}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volume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{33}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number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{11}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pages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{2881--2907}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year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{2021}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>
                <a:solidFill>
                  <a:srgbClr val="4070A0"/>
                </a:solidFill>
                <a:effectLst/>
              </a:rPr>
              <a:t>publisher</a:t>
            </a:r>
            <a:r>
              <a:rPr lang="en-US" dirty="0">
                <a:solidFill>
                  <a:srgbClr val="BBBBBB"/>
                </a:solidFill>
                <a:effectLst/>
              </a:rPr>
              <a:t>=</a:t>
            </a:r>
            <a:r>
              <a:rPr lang="en-US" dirty="0">
                <a:solidFill>
                  <a:srgbClr val="4070A0"/>
                </a:solidFill>
                <a:effectLst/>
              </a:rPr>
              <a:t>{MIT Press One Rogers Street, Cambridge, MA 02142-1209, USA journals-info~…}</a:t>
            </a:r>
            <a:r>
              <a:rPr lang="en-US" dirty="0">
                <a:solidFill>
                  <a:srgbClr val="BBBBBB"/>
                </a:solidFill>
                <a:effectLst/>
              </a:rPr>
              <a:t> 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F276C-DFBE-8A14-138C-58F12665E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0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Dann, E., Henderson, N.C., Teichmann, S.A.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Differential abundance testing on single-cell data using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k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-nearest neighbor graphs.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-apple-system"/>
              </a:rPr>
              <a:t>Biotechnol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40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245–253 (2022).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/10.1038/s41587-021-01033-z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/articles/s41587-021-01033-z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1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MoleculeNet</a:t>
            </a:r>
            <a:r>
              <a:rPr lang="en-US" dirty="0"/>
              <a:t>: A Benchmark for Molecular Machine Learning arXiv:1703.00564v3  [</a:t>
            </a:r>
            <a:r>
              <a:rPr lang="en-US" dirty="0" err="1"/>
              <a:t>cs.LG</a:t>
            </a:r>
            <a:r>
              <a:rPr lang="en-US" dirty="0"/>
              <a:t>]  26 Oct 2018</a:t>
            </a:r>
          </a:p>
          <a:p>
            <a:r>
              <a:rPr lang="en-US" dirty="0" err="1"/>
              <a:t>Zhenqin</a:t>
            </a:r>
            <a:r>
              <a:rPr lang="en-US" dirty="0"/>
              <a:t> </a:t>
            </a:r>
            <a:r>
              <a:rPr lang="en-US" dirty="0" err="1"/>
              <a:t>Wu,†,Bharath</a:t>
            </a:r>
            <a:r>
              <a:rPr lang="en-US" dirty="0"/>
              <a:t> </a:t>
            </a:r>
            <a:r>
              <a:rPr lang="en-US" dirty="0" err="1"/>
              <a:t>Ramsundar</a:t>
            </a:r>
            <a:r>
              <a:rPr lang="en-US" dirty="0"/>
              <a:t>,‡,Evan N. Feinberg,¶,⊥ Joseph Gomes,†,⊥ Caleb </a:t>
            </a:r>
            <a:r>
              <a:rPr lang="en-US" dirty="0" err="1"/>
              <a:t>Geniesse</a:t>
            </a:r>
            <a:r>
              <a:rPr lang="en-US" dirty="0"/>
              <a:t>,¶ Aneesh S. </a:t>
            </a:r>
            <a:r>
              <a:rPr lang="en-US" dirty="0" err="1"/>
              <a:t>Pappu</a:t>
            </a:r>
            <a:r>
              <a:rPr lang="en-US" dirty="0"/>
              <a:t>,‡ Karl </a:t>
            </a:r>
            <a:r>
              <a:rPr lang="en-US" dirty="0" err="1"/>
              <a:t>Leswing</a:t>
            </a:r>
            <a:r>
              <a:rPr lang="en-US" dirty="0"/>
              <a:t>,§ and Vijay </a:t>
            </a:r>
            <a:r>
              <a:rPr lang="en-US" dirty="0" err="1"/>
              <a:t>Pande</a:t>
            </a:r>
            <a:r>
              <a:rPr lang="en-US" dirty="0"/>
              <a:t>∗,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/abs/1703.00564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4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AFEBA-C8BB-DEF2-CEF9-D9A7F0EB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89372-4D3B-652B-7644-AA5DD115A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E2D89-FDB4-300B-19D3-5CA0E8CC1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Dann, E., Henderson, N.C., Teichmann, S.A.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Differential abundance testing on single-cell data using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k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-nearest neighbor graphs.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-apple-system"/>
              </a:rPr>
              <a:t>Biotechnol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40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245–253 (2022).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/10.1038/s41587-021-01033-z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/articles/s41587-021-01033-z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4541E-7978-BFDF-1D5B-E81757637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30C61-A825-A1DC-6874-9503F600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57491-56F2-91A5-6F72-C905E68E2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CFF04-55A1-7740-33AB-055E0B75C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Dann, E., Henderson, N.C., Teichmann, S.A.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Differential abundance testing on single-cell data using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k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-nearest neighbor graphs.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-apple-system"/>
              </a:rPr>
              <a:t>Biotechnol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40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245–253 (2022).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/10.1038/s41587-021-01033-z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/articles/s41587-021-01033-z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9C7B-66E4-DC6C-A26E-DA85773AA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93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Narayan, A., Berger, B. &amp; Cho, H. Assessing single-cell transcriptomic variability through density-preserving data visualization.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-apple-system"/>
              </a:rPr>
              <a:t>Biotechnol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39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765–774 (2021).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/10.1038/s41587-020-00801-7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4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D5E8-B6CD-61A9-0C95-C932BB75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67C4-AC8C-3CCD-7774-3547EE5FF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C4164-E629-399C-0756-349C328EB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Narayan, A., Berger, B. &amp; Cho, H. Assessing single-cell transcriptomic variability through density-preserving data visualization.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-apple-system"/>
              </a:rPr>
              <a:t>Biotechnol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39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765–774 (2021). https://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/10.1038/s41587-020-00801-7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7FED3-AFCA-5491-A442-CA549DBE8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52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 Contrastive Learning of Representations via Graph Neural Networks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Yuyang Wang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Jianren Wang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Zhonglin Cao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Amir Barati Farimani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9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/abs/2209.01712</a:t>
            </a:r>
          </a:p>
          <a:p>
            <a:pPr algn="l">
              <a:spcBef>
                <a:spcPts val="1125"/>
              </a:spcBef>
            </a:pPr>
            <a:r>
              <a:rPr lang="en-US" b="0" i="1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[Submitted on 5 Sep 2022]</a:t>
            </a:r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ChemBERTa-2: Towards Chemical Foundation Models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Walid Ahmad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Elana Simon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Seyone Chithrananda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Gabriel Grand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Bharath Ramsundar</a:t>
            </a:r>
            <a:endParaRPr lang="en-US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89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Scaling of Deep Chemical Models</a:t>
            </a:r>
          </a:p>
          <a:p>
            <a:r>
              <a:rPr lang="en-US" dirty="0"/>
              <a:t>Nathan C. Frey, Ryan </a:t>
            </a:r>
            <a:r>
              <a:rPr lang="en-US" dirty="0" err="1"/>
              <a:t>Soklaski</a:t>
            </a:r>
            <a:r>
              <a:rPr lang="en-US" dirty="0"/>
              <a:t> , Simon Axelrod, Siddharth </a:t>
            </a:r>
            <a:r>
              <a:rPr lang="en-US" dirty="0" err="1"/>
              <a:t>Samsi</a:t>
            </a:r>
            <a:r>
              <a:rPr lang="en-US" dirty="0"/>
              <a:t>, Rafael Gomez-</a:t>
            </a:r>
            <a:r>
              <a:rPr lang="en-US" dirty="0" err="1"/>
              <a:t>Bombarelli</a:t>
            </a:r>
            <a:r>
              <a:rPr lang="en-US" dirty="0"/>
              <a:t>, Connor W. Coley and Vijay </a:t>
            </a:r>
            <a:r>
              <a:rPr lang="en-US" dirty="0" err="1"/>
              <a:t>Gadepally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chemrxiv.org</a:t>
            </a:r>
            <a:r>
              <a:rPr lang="en-US" dirty="0"/>
              <a:t>/engage/</a:t>
            </a:r>
            <a:r>
              <a:rPr lang="en-US" dirty="0" err="1"/>
              <a:t>chemrxiv</a:t>
            </a:r>
            <a:r>
              <a:rPr lang="en-US" dirty="0"/>
              <a:t>/article-details/627bddd544bdd532395fb4b5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91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81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26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9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5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43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64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46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7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0BB9-AEBB-624E-B857-30BEB26F15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Inception v3 model after 2 weeks of training. Red is bad (high prediction error) and</a:t>
            </a:r>
          </a:p>
          <a:p>
            <a:r>
              <a:rPr lang="en-US" dirty="0"/>
              <a:t>green/blue is good (low prediction error). The smooth color gradient shows a very gradual transition</a:t>
            </a:r>
          </a:p>
          <a:p>
            <a:r>
              <a:rPr lang="en-US" dirty="0"/>
              <a:t>in the degree of linear separability (almost perfectly monotonic).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/pdf/1610.01644</a:t>
            </a:r>
          </a:p>
          <a:p>
            <a:pPr algn="l">
              <a:spcBef>
                <a:spcPts val="1125"/>
              </a:spcBef>
            </a:pPr>
            <a:r>
              <a:rPr lang="en-US" b="0" i="1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[Submitted on 5 Oct 2016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v1</a:t>
            </a:r>
            <a:r>
              <a:rPr lang="en-US" b="0" i="1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), last revised 22 Nov 2018 (this version, v4)]</a:t>
            </a:r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Understanding intermediate layers using linear classifier probes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Guillaume Alain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Yoshua Bengio</a:t>
            </a:r>
            <a:endParaRPr lang="en-US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Fine-Tuning can Distort Pretrained Features and Underperform Out-of-Distribution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Ananya Kumar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Aditi Raghunathan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Robbie Jones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Tengyu Ma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Percy Liang</a:t>
            </a:r>
            <a:endParaRPr lang="en-US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/abs/2202.10054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28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4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https://transformer-</a:t>
            </a:r>
            <a:r>
              <a:rPr lang="en-US" dirty="0" err="1"/>
              <a:t>circuits.pub</a:t>
            </a:r>
            <a:r>
              <a:rPr lang="en-US" dirty="0"/>
              <a:t>/2023/</a:t>
            </a:r>
            <a:r>
              <a:rPr lang="en-US" dirty="0" err="1"/>
              <a:t>monosemantic</a:t>
            </a:r>
            <a:r>
              <a:rPr lang="en-US" dirty="0"/>
              <a:t>-features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2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Evaluating the roughness of structure–property relationships using pretrained molecular representations†</a:t>
            </a:r>
          </a:p>
          <a:p>
            <a:r>
              <a:rPr lang="en-US" dirty="0"/>
              <a:t>David E. Graff, Edward O. </a:t>
            </a:r>
            <a:r>
              <a:rPr lang="en-US" dirty="0" err="1"/>
              <a:t>Pyzer</a:t>
            </a:r>
            <a:r>
              <a:rPr lang="en-US" dirty="0"/>
              <a:t>-Knapp, Kirk E. Jordan, d Eugene I. </a:t>
            </a:r>
            <a:r>
              <a:rPr lang="en-US" dirty="0" err="1"/>
              <a:t>Shakhnovich</a:t>
            </a:r>
            <a:r>
              <a:rPr lang="en-US" dirty="0"/>
              <a:t> and Connor W. Coley</a:t>
            </a:r>
          </a:p>
          <a:p>
            <a:r>
              <a:rPr lang="en-US" dirty="0"/>
              <a:t>Digital Discovery, 2023, 2, 1452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6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1E482-E569-E84C-88F3-56B93B3B05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0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B59-349A-DF9D-E733-11A9941E4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E1E0B-7635-274A-BDB5-FB7320CFA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3930-F853-236F-FEC3-FE6352C3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78E20-4129-9911-3886-ED10DA5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BD3AA-4853-2BBE-C6EB-3E52CA10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FDBD-2072-2F6A-0C96-2EC2F2EC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CF8B6-E4F4-A78D-2B9E-B6777A37C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34A8B-7FBB-A6F1-1111-5143462E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C067-F77E-697D-89DE-15D7DF19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250BB-C0A9-3E00-90E7-8E639C8D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5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FA94A-9A28-D2C2-AB66-C0F179E58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5F4F2-1400-44E8-7CBE-B64F8A97C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D24D-4585-1441-E6BE-119BECD5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F914-4A2D-345B-C5BF-9451E111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203C-F6FA-0C09-040F-DD587232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2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5105-20ED-BC41-7462-A6CD7972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40C6E-60CB-7527-0A8F-A27A5D22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DBF1C-51B1-C471-D062-5096DFC9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85F2F-31A2-22B8-10B8-9BE1F139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0B77E-C345-991A-CCD5-B030FEA0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5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1376-50B9-B74F-744D-870D8713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0C2B-AAC8-96EB-1E25-3CF76FDF4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6647B-D222-2775-4071-AFB1F560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96F9B-CC63-72A7-E495-C12D6AAD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68252-D620-2912-58C9-3DC29AA4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A582-31E2-9D35-7F39-C6C1BEE2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5640-A644-1F32-0A9D-7D3228B2A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8F1F0-A598-94BB-A3AC-AD4F1F8C2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CEABD-BFF2-BF8D-CD37-BAE2B531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EF71B-8619-1487-3232-A4498886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9DB24-B3D1-11CB-B86C-8E121E9B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AD96-65D8-7984-95E2-9D596431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A831-D80C-5E6B-02B5-9F4F205D7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71756-728C-F5BC-48A2-1DCB5319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744A5-1012-2E2B-9AEC-8316443EC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33EFD-DF89-A792-D4DA-D0EEA0F11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AB3AB-AF05-A6B6-2160-7933FEB1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7C538-8A14-BBA3-8922-2471056D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B193F-C56F-7824-E221-7637E071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BB81-2E2F-864B-3A7A-7A70808C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653ED-46B6-1AA9-04F9-A58D0DB5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5AAB-A330-C5CC-B637-F8C98B36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8FE07-A0BB-968C-E71C-84F7291F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EE26-63E3-2931-3DCB-CD57494F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99395-E65A-75CF-2791-371D56F8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5A666-C97E-8ABF-3DC7-E20E1BF1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6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379F-8D5D-D218-D05F-B09F52EF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1667-0DBD-FBEB-6A88-FF9E48FE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588F8-0EF5-0B50-DFE9-7B938C37D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2DA4B-E929-8777-346C-CE2B5A5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00A61-3DFD-CBF6-96FD-3763724F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8BA46-C781-93FA-108A-2BD1B272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4B93-AC9E-CA3C-9B1E-659CAE74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CA1BC-4365-0CD2-3939-989FFBFCF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CC144-7F3B-34B1-F317-F64BD0CBD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3714A-8954-58E8-F2F0-5A792FE1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36920-C345-448E-9D0E-E15A9AC2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E2EC2-1869-467B-C91A-6D2F6EB2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8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1B8A8-01D7-D4FF-ACC9-E4EF5FE5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2F629-04E6-38BD-824B-51FDAB08B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0DBDB-002F-7C80-6002-0839E5438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E353AF-5739-434D-B8A4-D3E8F249E536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5A393-A44D-D330-AEEA-292750149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2927-965A-881F-F25A-DB13196E2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A4D864-605E-C048-8070-AD040624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49666-FB74-3B6E-0434-380F362FE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960AB2-8331-6317-22B7-C36C682A7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UMICH BIOINF595</a:t>
            </a:r>
          </a:p>
          <a:p>
            <a:endParaRPr lang="en-US" dirty="0"/>
          </a:p>
          <a:p>
            <a:r>
              <a:rPr lang="en-US" dirty="0"/>
              <a:t>Matthew O’Meara</a:t>
            </a:r>
          </a:p>
          <a:p>
            <a:r>
              <a:rPr lang="en-US" dirty="0"/>
              <a:t>2/18/2024</a:t>
            </a:r>
          </a:p>
        </p:txBody>
      </p:sp>
    </p:spTree>
    <p:extLst>
      <p:ext uri="{BB962C8B-B14F-4D97-AF65-F5344CB8AC3E}">
        <p14:creationId xmlns:p14="http://schemas.microsoft.com/office/powerpoint/2010/main" val="234511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7A9FC-DCAE-804A-9582-F57FE6D0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37" y="0"/>
            <a:ext cx="98637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84C8B-A6CF-F549-B059-CDDDCC68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5447"/>
            <a:ext cx="10515600" cy="1325563"/>
          </a:xfrm>
        </p:spPr>
        <p:txBody>
          <a:bodyPr/>
          <a:lstStyle/>
          <a:p>
            <a:r>
              <a:rPr lang="en-US" dirty="0"/>
              <a:t>Foundation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6E2A-658C-8045-B5C8-1CEBAAAF65D3}"/>
              </a:ext>
            </a:extLst>
          </p:cNvPr>
          <p:cNvSpPr txBox="1"/>
          <p:nvPr/>
        </p:nvSpPr>
        <p:spPr>
          <a:xfrm>
            <a:off x="0" y="6488668"/>
            <a:ext cx="25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</a:t>
            </a:r>
            <a:r>
              <a:rPr lang="en-CA" dirty="0" err="1"/>
              <a:t>Bommasani</a:t>
            </a:r>
            <a:r>
              <a:rPr lang="en-CA" dirty="0"/>
              <a:t>, et al., 2021)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2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2A9-CDDD-EB62-8C01-12A4283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4" y="-156817"/>
            <a:ext cx="12157365" cy="1325563"/>
          </a:xfrm>
        </p:spPr>
        <p:txBody>
          <a:bodyPr>
            <a:noAutofit/>
          </a:bodyPr>
          <a:lstStyle/>
          <a:p>
            <a:r>
              <a:rPr lang="en-US" sz="3600" dirty="0"/>
              <a:t>Representations can be “multiplexed” in the latent space</a:t>
            </a:r>
            <a:br>
              <a:rPr lang="en-US" sz="3600" dirty="0"/>
            </a:br>
            <a:r>
              <a:rPr lang="en-US" sz="3600" dirty="0"/>
              <a:t>Spare autoencoders can be used pick out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08600-AB59-5E60-A4E0-A4CBCF2F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864"/>
            <a:ext cx="3506255" cy="2634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3E66C-6885-BEA7-1098-A027A12F2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7664"/>
            <a:ext cx="9982200" cy="40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F212-A9F2-63E5-4684-EDADB866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5595"/>
            <a:ext cx="10439400" cy="1696245"/>
          </a:xfrm>
        </p:spPr>
        <p:txBody>
          <a:bodyPr/>
          <a:lstStyle/>
          <a:p>
            <a:r>
              <a:rPr lang="en-US" dirty="0"/>
              <a:t>Good representations are smooth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8838C-6F0C-52CB-4A87-4E30455F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450"/>
            <a:ext cx="12170749" cy="34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6B-2219-5A1A-73E5-75B14811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Energy landscape for proteins are very rugged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AAD23D-03FB-F1DB-99B1-21EDDD1B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9527"/>
            <a:ext cx="12192000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6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1246BA2-9CED-FA34-AF8A-3CF18860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92" y="1025156"/>
            <a:ext cx="9684870" cy="21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D1FF9FD-FE41-24DA-2D57-4E1788C0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92" y="3051340"/>
            <a:ext cx="9094839" cy="204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3D35F6F-32F6-F2A3-AE6B-CC68F39F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92" y="4930463"/>
            <a:ext cx="8672408" cy="21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1E3146-F85C-59F3-E785-53C32EB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0407"/>
            <a:ext cx="10515600" cy="1325563"/>
          </a:xfrm>
        </p:spPr>
        <p:txBody>
          <a:bodyPr/>
          <a:lstStyle/>
          <a:p>
            <a:r>
              <a:rPr lang="en-US" dirty="0"/>
              <a:t>How to handle overplotting?</a:t>
            </a:r>
          </a:p>
        </p:txBody>
      </p:sp>
    </p:spTree>
    <p:extLst>
      <p:ext uri="{BB962C8B-B14F-4D97-AF65-F5344CB8AC3E}">
        <p14:creationId xmlns:p14="http://schemas.microsoft.com/office/powerpoint/2010/main" val="410730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C0DD-1CCB-EF7C-BAAD-CBED2330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581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9415B3-E454-31B7-7287-45453F75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6" y="1406500"/>
            <a:ext cx="10291916" cy="54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15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8C5D-5FDC-BB73-088D-73B9C23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DFB6-272E-F93D-9EC3-6716A019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" y="18255"/>
            <a:ext cx="10515600" cy="1325563"/>
          </a:xfrm>
        </p:spPr>
        <p:txBody>
          <a:bodyPr/>
          <a:lstStyle/>
          <a:p>
            <a:r>
              <a:rPr lang="en-US" dirty="0"/>
              <a:t>How to make</a:t>
            </a:r>
            <a:br>
              <a:rPr lang="en-US" dirty="0"/>
            </a:br>
            <a:r>
              <a:rPr lang="en-US" dirty="0"/>
              <a:t>it less rugged?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8C34-3817-9F34-FFB4-ABAF37BAA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54" y="1946506"/>
            <a:ext cx="488417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Symbol" pitchFamily="2" charset="2"/>
              <a:buChar char="Þ"/>
            </a:pPr>
            <a:r>
              <a:rPr lang="en-US" dirty="0"/>
              <a:t>Restrict conformational degrees of freedom</a:t>
            </a:r>
          </a:p>
          <a:p>
            <a:pPr>
              <a:buFont typeface="Symbol" pitchFamily="2" charset="2"/>
              <a:buChar char="Þ"/>
            </a:pPr>
            <a:endParaRPr lang="en-US" dirty="0"/>
          </a:p>
          <a:p>
            <a:pPr>
              <a:buFont typeface="Symbol" pitchFamily="2" charset="2"/>
              <a:buChar char="Þ"/>
            </a:pPr>
            <a:r>
              <a:rPr lang="en-US" dirty="0"/>
              <a:t>Learn coarse-grained representations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1F89765-AE7B-E3C6-83E7-5185B171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053"/>
            <a:ext cx="5985846" cy="646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9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FFAD-73BA-0BBB-3248-4885D6CC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9E67-2104-554E-0112-5E9B5FF9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127A48B9-43A6-0A18-5B90-668A6BBE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526D3-F2CC-EAF1-389E-21F635B08521}"/>
              </a:ext>
            </a:extLst>
          </p:cNvPr>
          <p:cNvSpPr txBox="1"/>
          <p:nvPr/>
        </p:nvSpPr>
        <p:spPr>
          <a:xfrm>
            <a:off x="6371303" y="6400390"/>
            <a:ext cx="617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How to visualize high-dimensional spaces?</a:t>
            </a:r>
          </a:p>
        </p:txBody>
      </p:sp>
    </p:spTree>
    <p:extLst>
      <p:ext uri="{BB962C8B-B14F-4D97-AF65-F5344CB8AC3E}">
        <p14:creationId xmlns:p14="http://schemas.microsoft.com/office/powerpoint/2010/main" val="267602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B9D3-C3D0-574C-8611-F1D0249E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319"/>
            <a:ext cx="10515600" cy="1325563"/>
          </a:xfrm>
        </p:spPr>
        <p:txBody>
          <a:bodyPr/>
          <a:lstStyle/>
          <a:p>
            <a:r>
              <a:rPr lang="en-US" dirty="0"/>
              <a:t>How smooth smooth are “embeddings?”</a:t>
            </a:r>
          </a:p>
        </p:txBody>
      </p:sp>
      <p:pic>
        <p:nvPicPr>
          <p:cNvPr id="35842" name="Picture 2" descr="Fig. 3">
            <a:extLst>
              <a:ext uri="{FF2B5EF4-FFF2-40B4-BE49-F238E27FC236}">
                <a16:creationId xmlns:a16="http://schemas.microsoft.com/office/drawing/2014/main" id="{50A224A0-E98B-B447-80E9-DE85C030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02" y="1179244"/>
            <a:ext cx="8214291" cy="527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0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A9BB-1E2F-63A8-2054-41BC4C95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288"/>
            <a:ext cx="12801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Repulsion / Attraction trade-off for non-linear embeddings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AE4D5-248C-DD39-58BD-CC60584D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939"/>
            <a:ext cx="12040650" cy="349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CAC28-37EA-D91B-379C-B7BB6D9D3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539" y="4837973"/>
            <a:ext cx="5971489" cy="18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6A3A2657-9CB7-9B48-A12D-ECF42F161B67}"/>
              </a:ext>
            </a:extLst>
          </p:cNvPr>
          <p:cNvSpPr/>
          <p:nvPr/>
        </p:nvSpPr>
        <p:spPr>
          <a:xfrm>
            <a:off x="287675" y="3051424"/>
            <a:ext cx="11876926" cy="71919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43586-A08A-7745-B75D-CE89BE21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8" y="365125"/>
            <a:ext cx="10515600" cy="1325563"/>
          </a:xfrm>
        </p:spPr>
        <p:txBody>
          <a:bodyPr/>
          <a:lstStyle/>
          <a:p>
            <a:r>
              <a:rPr lang="en-US" dirty="0"/>
              <a:t>Opportunities for Machine learning in large scaled docking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270E1-8DA7-234C-8466-B9DB2F298641}"/>
              </a:ext>
            </a:extLst>
          </p:cNvPr>
          <p:cNvSpPr/>
          <p:nvPr/>
        </p:nvSpPr>
        <p:spPr>
          <a:xfrm>
            <a:off x="523985" y="3007758"/>
            <a:ext cx="1356189" cy="86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blocks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BE6AE2-523D-0B4C-9A96-9AF7B4D15C44}"/>
              </a:ext>
            </a:extLst>
          </p:cNvPr>
          <p:cNvSpPr/>
          <p:nvPr/>
        </p:nvSpPr>
        <p:spPr>
          <a:xfrm>
            <a:off x="2486178" y="3007759"/>
            <a:ext cx="1356189" cy="842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Make-on- demand library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E6440A-1CC8-AA4A-8442-B563F932E3A0}"/>
              </a:ext>
            </a:extLst>
          </p:cNvPr>
          <p:cNvSpPr/>
          <p:nvPr/>
        </p:nvSpPr>
        <p:spPr>
          <a:xfrm>
            <a:off x="4448371" y="3007758"/>
            <a:ext cx="1356189" cy="842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Scale Docking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26F9A-D4D9-4646-8925-9ED1516435D2}"/>
              </a:ext>
            </a:extLst>
          </p:cNvPr>
          <p:cNvSpPr/>
          <p:nvPr/>
        </p:nvSpPr>
        <p:spPr>
          <a:xfrm>
            <a:off x="6410564" y="3007758"/>
            <a:ext cx="1356189" cy="86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QM/MD</a:t>
            </a:r>
          </a:p>
          <a:p>
            <a:pPr algn="ctr"/>
            <a:r>
              <a:rPr lang="en-US" dirty="0"/>
              <a:t>Simulations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2CDE1-A8DE-A94C-93A0-F57DECC708A2}"/>
              </a:ext>
            </a:extLst>
          </p:cNvPr>
          <p:cNvSpPr/>
          <p:nvPr/>
        </p:nvSpPr>
        <p:spPr>
          <a:xfrm>
            <a:off x="8372757" y="3007757"/>
            <a:ext cx="1356189" cy="842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 activity relationship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EEB07-8997-8F40-91EE-F7D1404A8F83}"/>
              </a:ext>
            </a:extLst>
          </p:cNvPr>
          <p:cNvSpPr/>
          <p:nvPr/>
        </p:nvSpPr>
        <p:spPr>
          <a:xfrm>
            <a:off x="10334950" y="3007757"/>
            <a:ext cx="1356189" cy="842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Medicinal chemistry risks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8E0BD98-82CB-5544-8301-F022EAF0314E}"/>
              </a:ext>
            </a:extLst>
          </p:cNvPr>
          <p:cNvSpPr/>
          <p:nvPr/>
        </p:nvSpPr>
        <p:spPr>
          <a:xfrm rot="18896554">
            <a:off x="1299599" y="2722652"/>
            <a:ext cx="1767155" cy="1767155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A4B572-A0A7-6549-AA8B-AE7702FF57E7}"/>
              </a:ext>
            </a:extLst>
          </p:cNvPr>
          <p:cNvSpPr txBox="1"/>
          <p:nvPr/>
        </p:nvSpPr>
        <p:spPr>
          <a:xfrm>
            <a:off x="1610647" y="2106169"/>
            <a:ext cx="114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Synthesis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953D89B-B6F2-AA41-A4A7-D7AFFE0C9079}"/>
              </a:ext>
            </a:extLst>
          </p:cNvPr>
          <p:cNvSpPr/>
          <p:nvPr/>
        </p:nvSpPr>
        <p:spPr>
          <a:xfrm rot="18896554" flipH="1" flipV="1">
            <a:off x="1264150" y="2410514"/>
            <a:ext cx="1767155" cy="1767155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8C8A0D-1258-5A45-A2D0-64B5083049B0}"/>
              </a:ext>
            </a:extLst>
          </p:cNvPr>
          <p:cNvSpPr txBox="1"/>
          <p:nvPr/>
        </p:nvSpPr>
        <p:spPr>
          <a:xfrm>
            <a:off x="1873760" y="4119736"/>
            <a:ext cx="155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Retrosynthesis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CED3ACE-1A92-CA4F-8152-4811429A43C1}"/>
              </a:ext>
            </a:extLst>
          </p:cNvPr>
          <p:cNvSpPr/>
          <p:nvPr/>
        </p:nvSpPr>
        <p:spPr>
          <a:xfrm rot="19031573">
            <a:off x="3313575" y="2765794"/>
            <a:ext cx="1767155" cy="1606505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154D7-FB92-214F-BFFB-89DBE0F231CB}"/>
              </a:ext>
            </a:extLst>
          </p:cNvPr>
          <p:cNvSpPr txBox="1"/>
          <p:nvPr/>
        </p:nvSpPr>
        <p:spPr>
          <a:xfrm>
            <a:off x="3822332" y="2116443"/>
            <a:ext cx="914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</a:t>
            </a:r>
          </a:p>
          <a:p>
            <a:pPr algn="ctr"/>
            <a:r>
              <a:rPr lang="en-US" dirty="0"/>
              <a:t>docking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E14EC55-6C1C-9646-9BCB-E702458169E4}"/>
              </a:ext>
            </a:extLst>
          </p:cNvPr>
          <p:cNvSpPr/>
          <p:nvPr/>
        </p:nvSpPr>
        <p:spPr>
          <a:xfrm rot="18896554">
            <a:off x="3130481" y="1544725"/>
            <a:ext cx="4048641" cy="4048641"/>
          </a:xfrm>
          <a:prstGeom prst="arc">
            <a:avLst>
              <a:gd name="adj1" fmla="val 14491419"/>
              <a:gd name="adj2" fmla="val 171918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62D58-EAB7-244F-B486-8D007DD58E72}"/>
              </a:ext>
            </a:extLst>
          </p:cNvPr>
          <p:cNvSpPr txBox="1"/>
          <p:nvPr/>
        </p:nvSpPr>
        <p:spPr>
          <a:xfrm>
            <a:off x="5231935" y="1630403"/>
            <a:ext cx="114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Pose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C22B16AB-8087-A845-9EF5-4CC76FDF9942}"/>
              </a:ext>
            </a:extLst>
          </p:cNvPr>
          <p:cNvSpPr/>
          <p:nvPr/>
        </p:nvSpPr>
        <p:spPr>
          <a:xfrm rot="2703446" flipV="1">
            <a:off x="-349930" y="-2632053"/>
            <a:ext cx="8438997" cy="7882018"/>
          </a:xfrm>
          <a:prstGeom prst="arc">
            <a:avLst>
              <a:gd name="adj1" fmla="val 16019428"/>
              <a:gd name="adj2" fmla="val 41532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31CFA-1686-534D-8617-4AB026B7A56D}"/>
              </a:ext>
            </a:extLst>
          </p:cNvPr>
          <p:cNvSpPr txBox="1"/>
          <p:nvPr/>
        </p:nvSpPr>
        <p:spPr>
          <a:xfrm>
            <a:off x="3592733" y="4762780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Generative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E3D3E03-9CCD-2045-804B-8F91003F9892}"/>
              </a:ext>
            </a:extLst>
          </p:cNvPr>
          <p:cNvSpPr/>
          <p:nvPr/>
        </p:nvSpPr>
        <p:spPr>
          <a:xfrm rot="19031573">
            <a:off x="9075670" y="2761661"/>
            <a:ext cx="1767155" cy="1606505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6F6BF-7965-A647-BE26-7D38CFC21075}"/>
              </a:ext>
            </a:extLst>
          </p:cNvPr>
          <p:cNvSpPr txBox="1"/>
          <p:nvPr/>
        </p:nvSpPr>
        <p:spPr>
          <a:xfrm>
            <a:off x="9492227" y="2102385"/>
            <a:ext cx="114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Off target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A574C84-CCC5-E94D-B18C-D189F7C74A8A}"/>
              </a:ext>
            </a:extLst>
          </p:cNvPr>
          <p:cNvSpPr/>
          <p:nvPr/>
        </p:nvSpPr>
        <p:spPr>
          <a:xfrm rot="2703446" flipV="1">
            <a:off x="5168177" y="1269770"/>
            <a:ext cx="4048641" cy="4048641"/>
          </a:xfrm>
          <a:prstGeom prst="arc">
            <a:avLst>
              <a:gd name="adj1" fmla="val 14491419"/>
              <a:gd name="adj2" fmla="val 171918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EFA3A-6FCA-0540-94FB-D40F9E346448}"/>
              </a:ext>
            </a:extLst>
          </p:cNvPr>
          <p:cNvSpPr txBox="1"/>
          <p:nvPr/>
        </p:nvSpPr>
        <p:spPr>
          <a:xfrm>
            <a:off x="6669983" y="4946685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Rescoring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FF9BB9E3-D763-4D43-BE71-2ADD83F826DD}"/>
              </a:ext>
            </a:extLst>
          </p:cNvPr>
          <p:cNvSpPr/>
          <p:nvPr/>
        </p:nvSpPr>
        <p:spPr>
          <a:xfrm rot="2703446" flipV="1">
            <a:off x="3235165" y="-2793714"/>
            <a:ext cx="8113937" cy="8113937"/>
          </a:xfrm>
          <a:prstGeom prst="arc">
            <a:avLst>
              <a:gd name="adj1" fmla="val 18812401"/>
              <a:gd name="adj2" fmla="val 35290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0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40106-2F01-DA96-417E-13BFDA63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04" y="979017"/>
            <a:ext cx="7424980" cy="57258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AFA478-9617-EE1B-1DF4-28732993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Modularity based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07548-B07D-EEE8-75AD-B56C467C8764}"/>
              </a:ext>
            </a:extLst>
          </p:cNvPr>
          <p:cNvSpPr txBox="1"/>
          <p:nvPr/>
        </p:nvSpPr>
        <p:spPr>
          <a:xfrm>
            <a:off x="294468" y="1325562"/>
            <a:ext cx="4029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 clustering must choose what scale of the data to emphasize</a:t>
            </a:r>
          </a:p>
          <a:p>
            <a:endParaRPr lang="en-US" dirty="0"/>
          </a:p>
          <a:p>
            <a:r>
              <a:rPr lang="en-US" dirty="0"/>
              <a:t>Leiden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parameter parameter controls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865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dark, star, flower&#10;&#10;Description automatically generated">
            <a:extLst>
              <a:ext uri="{FF2B5EF4-FFF2-40B4-BE49-F238E27FC236}">
                <a16:creationId xmlns:a16="http://schemas.microsoft.com/office/drawing/2014/main" id="{92C870F5-1E42-534A-9D89-6C69525A4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" t="15645" b="18367"/>
          <a:stretch/>
        </p:blipFill>
        <p:spPr>
          <a:xfrm>
            <a:off x="4211522" y="-1"/>
            <a:ext cx="7980478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E4E522-C0FE-5C4E-9247-D6C18EC7ED46}"/>
              </a:ext>
            </a:extLst>
          </p:cNvPr>
          <p:cNvGrpSpPr/>
          <p:nvPr/>
        </p:nvGrpSpPr>
        <p:grpSpPr>
          <a:xfrm>
            <a:off x="187830" y="153088"/>
            <a:ext cx="4082487" cy="3396218"/>
            <a:chOff x="182387" y="1642389"/>
            <a:chExt cx="4082487" cy="33962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6CD6BB-CA6F-8242-9B09-72E086FBA76F}"/>
                </a:ext>
              </a:extLst>
            </p:cNvPr>
            <p:cNvSpPr/>
            <p:nvPr/>
          </p:nvSpPr>
          <p:spPr>
            <a:xfrm>
              <a:off x="182387" y="1642389"/>
              <a:ext cx="3181584" cy="32238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127000" dir="13500000" sx="101000" sy="101000" algn="b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3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40C5D4-845F-164E-9943-05576BE19EE8}"/>
                </a:ext>
              </a:extLst>
            </p:cNvPr>
            <p:cNvSpPr/>
            <p:nvPr/>
          </p:nvSpPr>
          <p:spPr>
            <a:xfrm>
              <a:off x="267178" y="1724294"/>
              <a:ext cx="3181584" cy="32238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127000" dir="13500000" sx="101000" sy="101000" algn="b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D80D14-4B2C-364D-A9F9-C193B167A07B}"/>
                </a:ext>
              </a:extLst>
            </p:cNvPr>
            <p:cNvSpPr/>
            <p:nvPr/>
          </p:nvSpPr>
          <p:spPr>
            <a:xfrm>
              <a:off x="357668" y="1814785"/>
              <a:ext cx="3181584" cy="32238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127000" dir="13500000" sx="101000" sy="101000" algn="b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3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D901F5-56CE-124B-AD39-99FB9194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68" y="1877298"/>
              <a:ext cx="3091249" cy="3109984"/>
            </a:xfrm>
            <a:prstGeom prst="rect">
              <a:avLst/>
            </a:prstGeom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94A83666-62A7-AA48-ABEA-3A2D1E6D3252}"/>
                </a:ext>
              </a:extLst>
            </p:cNvPr>
            <p:cNvSpPr/>
            <p:nvPr/>
          </p:nvSpPr>
          <p:spPr>
            <a:xfrm>
              <a:off x="3590345" y="2787373"/>
              <a:ext cx="674529" cy="286148"/>
            </a:xfrm>
            <a:prstGeom prst="rightArrow">
              <a:avLst>
                <a:gd name="adj1" fmla="val 32429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1BB493-7AC4-0F41-A5B0-1B7E279500C7}"/>
                </a:ext>
              </a:extLst>
            </p:cNvPr>
            <p:cNvSpPr/>
            <p:nvPr/>
          </p:nvSpPr>
          <p:spPr>
            <a:xfrm>
              <a:off x="468087" y="2934432"/>
              <a:ext cx="2971800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make-on-demand compounds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688FF-241C-8449-9514-E5CB0F91F16B}"/>
              </a:ext>
            </a:extLst>
          </p:cNvPr>
          <p:cNvGrpSpPr/>
          <p:nvPr/>
        </p:nvGrpSpPr>
        <p:grpSpPr>
          <a:xfrm>
            <a:off x="625445" y="4433155"/>
            <a:ext cx="2069629" cy="2215714"/>
            <a:chOff x="7799132" y="1405748"/>
            <a:chExt cx="4103586" cy="43932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73E0F1-2083-CD46-ABB8-09A714409C2C}"/>
                </a:ext>
              </a:extLst>
            </p:cNvPr>
            <p:cNvSpPr/>
            <p:nvPr/>
          </p:nvSpPr>
          <p:spPr>
            <a:xfrm>
              <a:off x="7887896" y="4517466"/>
              <a:ext cx="3896663" cy="1281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docking pose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binding energy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A5281-0205-B147-9577-228098C4C4CB}"/>
                </a:ext>
              </a:extLst>
            </p:cNvPr>
            <p:cNvSpPr/>
            <p:nvPr/>
          </p:nvSpPr>
          <p:spPr>
            <a:xfrm>
              <a:off x="7799132" y="1405748"/>
              <a:ext cx="4103586" cy="3153553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3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4597FA-AA6C-0544-A346-F4F72AEA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19" t="61903" r="52483"/>
            <a:stretch/>
          </p:blipFill>
          <p:spPr>
            <a:xfrm>
              <a:off x="7849938" y="1555935"/>
              <a:ext cx="3973699" cy="292972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84633D-F6AA-F446-B56D-7FB3CF502983}"/>
              </a:ext>
            </a:extLst>
          </p:cNvPr>
          <p:cNvSpPr txBox="1"/>
          <p:nvPr/>
        </p:nvSpPr>
        <p:spPr>
          <a:xfrm>
            <a:off x="4229100" y="0"/>
            <a:ext cx="185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UMAP</a:t>
            </a:r>
          </a:p>
          <a:p>
            <a:r>
              <a:rPr lang="en-US" dirty="0">
                <a:solidFill>
                  <a:schemeClr val="bg1"/>
                </a:solidFill>
              </a:rPr>
              <a:t>Embedding</a:t>
            </a:r>
          </a:p>
          <a:p>
            <a:r>
              <a:rPr lang="en-US" dirty="0">
                <a:solidFill>
                  <a:schemeClr val="bg1"/>
                </a:solidFill>
              </a:rPr>
              <a:t>10 M Compounds</a:t>
            </a:r>
          </a:p>
        </p:txBody>
      </p:sp>
    </p:spTree>
    <p:extLst>
      <p:ext uri="{BB962C8B-B14F-4D97-AF65-F5344CB8AC3E}">
        <p14:creationId xmlns:p14="http://schemas.microsoft.com/office/powerpoint/2010/main" val="8078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581089FC-1CAC-F992-5A0F-4FF928F4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2022" r="33781" b="69266"/>
          <a:stretch/>
        </p:blipFill>
        <p:spPr bwMode="auto">
          <a:xfrm>
            <a:off x="0" y="2072899"/>
            <a:ext cx="5765369" cy="40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5AF8FF7-8123-AE94-B4D3-3A92E0C5DCD1}"/>
              </a:ext>
            </a:extLst>
          </p:cNvPr>
          <p:cNvGrpSpPr/>
          <p:nvPr/>
        </p:nvGrpSpPr>
        <p:grpSpPr>
          <a:xfrm>
            <a:off x="5974249" y="2115519"/>
            <a:ext cx="5887119" cy="4044125"/>
            <a:chOff x="5974249" y="2115519"/>
            <a:chExt cx="5887119" cy="4044125"/>
          </a:xfrm>
        </p:grpSpPr>
        <p:pic>
          <p:nvPicPr>
            <p:cNvPr id="5" name="Picture 2" descr="Fig. 1">
              <a:extLst>
                <a:ext uri="{FF2B5EF4-FFF2-40B4-BE49-F238E27FC236}">
                  <a16:creationId xmlns:a16="http://schemas.microsoft.com/office/drawing/2014/main" id="{13D438A5-1577-C16F-390B-4B19CD705A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5" t="30734" r="34740" b="45407"/>
            <a:stretch/>
          </p:blipFill>
          <p:spPr bwMode="auto">
            <a:xfrm>
              <a:off x="5974249" y="2686246"/>
              <a:ext cx="5887119" cy="347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g. 1">
              <a:extLst>
                <a:ext uri="{FF2B5EF4-FFF2-40B4-BE49-F238E27FC236}">
                  <a16:creationId xmlns:a16="http://schemas.microsoft.com/office/drawing/2014/main" id="{11F63A43-5339-D28A-D3EB-A58DBFAE4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6" t="2022" r="33781" b="93922"/>
            <a:stretch/>
          </p:blipFill>
          <p:spPr bwMode="auto">
            <a:xfrm>
              <a:off x="5974249" y="2115519"/>
              <a:ext cx="5765369" cy="56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5">
            <a:extLst>
              <a:ext uri="{FF2B5EF4-FFF2-40B4-BE49-F238E27FC236}">
                <a16:creationId xmlns:a16="http://schemas.microsoft.com/office/drawing/2014/main" id="{348D3A08-141A-9827-7C6A-0F3011F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0810"/>
            <a:ext cx="11360258" cy="1757651"/>
          </a:xfrm>
        </p:spPr>
        <p:txBody>
          <a:bodyPr>
            <a:normAutofit/>
          </a:bodyPr>
          <a:lstStyle/>
          <a:p>
            <a:r>
              <a:rPr lang="en-US" dirty="0"/>
              <a:t>How to quantify distortion?</a:t>
            </a:r>
            <a:br>
              <a:rPr lang="en-US" dirty="0"/>
            </a:br>
            <a:r>
              <a:rPr lang="en-US" dirty="0"/>
              <a:t>Compare neighbors before/after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7EC32-22C7-A1A9-EE3B-24B68D8081FE}"/>
              </a:ext>
            </a:extLst>
          </p:cNvPr>
          <p:cNvSpPr txBox="1"/>
          <p:nvPr/>
        </p:nvSpPr>
        <p:spPr>
          <a:xfrm>
            <a:off x="2288583" y="6097651"/>
            <a:ext cx="164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distortion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DCFB0-C806-E8D1-18D6-DA47D1C632BC}"/>
              </a:ext>
            </a:extLst>
          </p:cNvPr>
          <p:cNvSpPr txBox="1"/>
          <p:nvPr/>
        </p:nvSpPr>
        <p:spPr>
          <a:xfrm>
            <a:off x="8253926" y="6159644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distortion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51579-F25D-EAB0-43E7-3A28FBD81153}"/>
              </a:ext>
            </a:extLst>
          </p:cNvPr>
          <p:cNvSpPr txBox="1"/>
          <p:nvPr/>
        </p:nvSpPr>
        <p:spPr>
          <a:xfrm>
            <a:off x="0" y="1195231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scDEED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5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B1A5-53C6-5026-F91B-9F5D71EF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686C6C-6278-42B5-E3EA-4F38E940A373}"/>
              </a:ext>
            </a:extLst>
          </p:cNvPr>
          <p:cNvGrpSpPr/>
          <p:nvPr/>
        </p:nvGrpSpPr>
        <p:grpSpPr>
          <a:xfrm>
            <a:off x="220205" y="1657021"/>
            <a:ext cx="7114666" cy="4407116"/>
            <a:chOff x="3258688" y="2736948"/>
            <a:chExt cx="2966005" cy="1837265"/>
          </a:xfrm>
        </p:grpSpPr>
        <p:pic>
          <p:nvPicPr>
            <p:cNvPr id="4" name="Picture 2" descr="Fig. 1">
              <a:extLst>
                <a:ext uri="{FF2B5EF4-FFF2-40B4-BE49-F238E27FC236}">
                  <a16:creationId xmlns:a16="http://schemas.microsoft.com/office/drawing/2014/main" id="{087B5BEA-A4AF-5B44-5E3D-F23052A67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7" t="59879" r="36792" b="14851"/>
            <a:stretch/>
          </p:blipFill>
          <p:spPr bwMode="auto">
            <a:xfrm>
              <a:off x="3258688" y="2736948"/>
              <a:ext cx="2837312" cy="1837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4D8DFE-0188-ACC7-CCB6-E3CAE7627E96}"/>
                </a:ext>
              </a:extLst>
            </p:cNvPr>
            <p:cNvSpPr/>
            <p:nvPr/>
          </p:nvSpPr>
          <p:spPr>
            <a:xfrm>
              <a:off x="5886027" y="4091093"/>
              <a:ext cx="338666" cy="483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ED5D5F-5278-2B75-62F2-CC1475AEC557}"/>
              </a:ext>
            </a:extLst>
          </p:cNvPr>
          <p:cNvGrpSpPr/>
          <p:nvPr/>
        </p:nvGrpSpPr>
        <p:grpSpPr>
          <a:xfrm>
            <a:off x="7180520" y="1427057"/>
            <a:ext cx="4579088" cy="4637080"/>
            <a:chOff x="6096000" y="2607733"/>
            <a:chExt cx="1908958" cy="1933134"/>
          </a:xfrm>
        </p:grpSpPr>
        <p:pic>
          <p:nvPicPr>
            <p:cNvPr id="2" name="Picture 2" descr="Fig. 1">
              <a:extLst>
                <a:ext uri="{FF2B5EF4-FFF2-40B4-BE49-F238E27FC236}">
                  <a16:creationId xmlns:a16="http://schemas.microsoft.com/office/drawing/2014/main" id="{66F282F3-E9CB-DE47-3DC7-2BC97AFAAC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85" t="36402" r="1" b="39656"/>
            <a:stretch/>
          </p:blipFill>
          <p:spPr bwMode="auto">
            <a:xfrm>
              <a:off x="6224693" y="2607733"/>
              <a:ext cx="1780265" cy="174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3506BB-5A64-1238-3DB3-C7A1E5556986}"/>
                </a:ext>
              </a:extLst>
            </p:cNvPr>
            <p:cNvSpPr/>
            <p:nvPr/>
          </p:nvSpPr>
          <p:spPr>
            <a:xfrm>
              <a:off x="6096000" y="2607733"/>
              <a:ext cx="419947" cy="1110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BE2E3B-8DE4-51C4-E14E-3C656561F9CF}"/>
                </a:ext>
              </a:extLst>
            </p:cNvPr>
            <p:cNvSpPr/>
            <p:nvPr/>
          </p:nvSpPr>
          <p:spPr>
            <a:xfrm>
              <a:off x="6945492" y="4057747"/>
              <a:ext cx="338666" cy="483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254D466-2423-8FF4-D94E-44B013B2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6731"/>
            <a:ext cx="10515600" cy="1325563"/>
          </a:xfrm>
        </p:spPr>
        <p:txBody>
          <a:bodyPr/>
          <a:lstStyle/>
          <a:p>
            <a:r>
              <a:rPr lang="en-US" dirty="0"/>
              <a:t>Use permutation test to assess reliability</a:t>
            </a:r>
          </a:p>
        </p:txBody>
      </p:sp>
    </p:spTree>
    <p:extLst>
      <p:ext uri="{BB962C8B-B14F-4D97-AF65-F5344CB8AC3E}">
        <p14:creationId xmlns:p14="http://schemas.microsoft.com/office/powerpoint/2010/main" val="420292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D443-CC8F-44BB-F307-A887D8E1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Parametric UMAP</a:t>
            </a:r>
            <a:br>
              <a:rPr lang="en-US" dirty="0"/>
            </a:br>
            <a:r>
              <a:rPr lang="en-US" dirty="0"/>
              <a:t>Faster, and can incorporate loss information</a:t>
            </a:r>
          </a:p>
        </p:txBody>
      </p:sp>
      <p:pic>
        <p:nvPicPr>
          <p:cNvPr id="3074" name="Picture 2" descr="Overview of UMAP (A → B) and Parametric UMAP (A → C).">
            <a:extLst>
              <a:ext uri="{FF2B5EF4-FFF2-40B4-BE49-F238E27FC236}">
                <a16:creationId xmlns:a16="http://schemas.microsoft.com/office/drawing/2014/main" id="{B0CD51E5-1ECE-5B0E-452C-FED325BB6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06"/>
          <a:stretch/>
        </p:blipFill>
        <p:spPr bwMode="auto">
          <a:xfrm>
            <a:off x="0" y="1325563"/>
            <a:ext cx="4400550" cy="32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0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FF5C-1A44-F593-37CF-52664F80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0E71-E09C-8A58-96F6-E82A18A5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Parametric UMAP</a:t>
            </a:r>
            <a:br>
              <a:rPr lang="en-US" dirty="0"/>
            </a:br>
            <a:r>
              <a:rPr lang="en-US" dirty="0"/>
              <a:t>Faster, and can incorporate loss information</a:t>
            </a:r>
          </a:p>
        </p:txBody>
      </p:sp>
      <p:pic>
        <p:nvPicPr>
          <p:cNvPr id="3074" name="Picture 2" descr="Overview of UMAP (A → B) and Parametric UMAP (A → C).">
            <a:extLst>
              <a:ext uri="{FF2B5EF4-FFF2-40B4-BE49-F238E27FC236}">
                <a16:creationId xmlns:a16="http://schemas.microsoft.com/office/drawing/2014/main" id="{D8225333-3FC8-E212-AE5E-8B9491857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7"/>
          <a:stretch/>
        </p:blipFill>
        <p:spPr bwMode="auto">
          <a:xfrm>
            <a:off x="0" y="1325563"/>
            <a:ext cx="8572500" cy="32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7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CDB9C-EDCD-BF10-2463-B40EFE3D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EB0B-D936-0849-3A0F-6F21FC8A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Parametric UMAP</a:t>
            </a:r>
            <a:br>
              <a:rPr lang="en-US" dirty="0"/>
            </a:br>
            <a:r>
              <a:rPr lang="en-US" dirty="0"/>
              <a:t>Faster, and can incorporate loss information</a:t>
            </a:r>
          </a:p>
        </p:txBody>
      </p:sp>
      <p:pic>
        <p:nvPicPr>
          <p:cNvPr id="3074" name="Picture 2" descr="Overview of UMAP (A → B) and Parametric UMAP (A → C).">
            <a:extLst>
              <a:ext uri="{FF2B5EF4-FFF2-40B4-BE49-F238E27FC236}">
                <a16:creationId xmlns:a16="http://schemas.microsoft.com/office/drawing/2014/main" id="{5028405C-AEF1-5F78-FA34-A613900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12192000" cy="32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3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8256-EA9A-7AFE-3F28-FFB25F272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A893-2C9B-88D8-7518-4B608AFA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Parametric UMAP</a:t>
            </a:r>
            <a:br>
              <a:rPr lang="en-US" dirty="0"/>
            </a:br>
            <a:r>
              <a:rPr lang="en-US" dirty="0"/>
              <a:t>Faster, and can incorporate loss information</a:t>
            </a:r>
          </a:p>
        </p:txBody>
      </p:sp>
      <p:pic>
        <p:nvPicPr>
          <p:cNvPr id="3074" name="Picture 2" descr="Overview of UMAP (A → B) and Parametric UMAP (A → C).">
            <a:extLst>
              <a:ext uri="{FF2B5EF4-FFF2-40B4-BE49-F238E27FC236}">
                <a16:creationId xmlns:a16="http://schemas.microsoft.com/office/drawing/2014/main" id="{EED3F4FF-89FA-6112-C51E-9409AD06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12192000" cy="32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ariants of UMAP used in this letter. Solid lines represent neural networks. Dashed lines represent error gradients.">
            <a:extLst>
              <a:ext uri="{FF2B5EF4-FFF2-40B4-BE49-F238E27FC236}">
                <a16:creationId xmlns:a16="http://schemas.microsoft.com/office/drawing/2014/main" id="{9DAA27D7-3483-BD12-BA92-B6BD80FC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5706"/>
            <a:ext cx="12192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2026-DC3B-BDBF-A7DD-4383EC1C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738"/>
            <a:ext cx="12344400" cy="1798638"/>
          </a:xfrm>
        </p:spPr>
        <p:txBody>
          <a:bodyPr>
            <a:normAutofit/>
          </a:bodyPr>
          <a:lstStyle/>
          <a:p>
            <a:r>
              <a:rPr lang="en-US" dirty="0"/>
              <a:t>How to test for local enrichment?</a:t>
            </a:r>
            <a:br>
              <a:rPr lang="en-US" dirty="0"/>
            </a:br>
            <a:r>
              <a:rPr lang="en-US" sz="3200" b="1" dirty="0"/>
              <a:t>Key-challenge =&gt; multiple hypothesis testing</a:t>
            </a:r>
            <a:endParaRPr lang="en-US" b="1" dirty="0"/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FFD18682-6CDA-E9A2-08AC-834289B70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44"/>
          <a:stretch/>
        </p:blipFill>
        <p:spPr bwMode="auto">
          <a:xfrm>
            <a:off x="0" y="2063750"/>
            <a:ext cx="5200650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E211F-EFDD-CDBA-251A-68116B77487D}"/>
              </a:ext>
            </a:extLst>
          </p:cNvPr>
          <p:cNvSpPr txBox="1"/>
          <p:nvPr/>
        </p:nvSpPr>
        <p:spPr>
          <a:xfrm>
            <a:off x="11046943" y="1478975"/>
            <a:ext cx="114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MILO</a:t>
            </a:r>
          </a:p>
        </p:txBody>
      </p:sp>
    </p:spTree>
    <p:extLst>
      <p:ext uri="{BB962C8B-B14F-4D97-AF65-F5344CB8AC3E}">
        <p14:creationId xmlns:p14="http://schemas.microsoft.com/office/powerpoint/2010/main" val="200899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17D71-7A17-BC3B-70E1-AFF37640A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FECC-FD42-541A-CD0F-60D221D2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738"/>
            <a:ext cx="12344400" cy="1798638"/>
          </a:xfrm>
        </p:spPr>
        <p:txBody>
          <a:bodyPr>
            <a:normAutofit/>
          </a:bodyPr>
          <a:lstStyle/>
          <a:p>
            <a:r>
              <a:rPr lang="en-US" dirty="0"/>
              <a:t>How to test for local enrichment?</a:t>
            </a:r>
            <a:br>
              <a:rPr lang="en-US" dirty="0"/>
            </a:br>
            <a:r>
              <a:rPr lang="en-US" sz="3200" b="1" dirty="0"/>
              <a:t>Key-challenge =&gt; multiple hypothesis testing</a:t>
            </a:r>
            <a:endParaRPr lang="en-US" b="1" dirty="0"/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239FAD2E-B2D1-37AA-BC97-7C08F88AC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8"/>
          <a:stretch/>
        </p:blipFill>
        <p:spPr bwMode="auto">
          <a:xfrm>
            <a:off x="0" y="2063750"/>
            <a:ext cx="8724900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99B5F-36C0-4654-0E54-91B38EF8ADA4}"/>
              </a:ext>
            </a:extLst>
          </p:cNvPr>
          <p:cNvSpPr txBox="1"/>
          <p:nvPr/>
        </p:nvSpPr>
        <p:spPr>
          <a:xfrm>
            <a:off x="11046943" y="1478975"/>
            <a:ext cx="114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MILO</a:t>
            </a:r>
          </a:p>
        </p:txBody>
      </p:sp>
    </p:spTree>
    <p:extLst>
      <p:ext uri="{BB962C8B-B14F-4D97-AF65-F5344CB8AC3E}">
        <p14:creationId xmlns:p14="http://schemas.microsoft.com/office/powerpoint/2010/main" val="230952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90EF-FED0-F043-9A58-870C8936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950"/>
            <a:ext cx="10515600" cy="1325563"/>
          </a:xfrm>
        </p:spPr>
        <p:txBody>
          <a:bodyPr/>
          <a:lstStyle/>
          <a:p>
            <a:r>
              <a:rPr lang="en-US" dirty="0"/>
              <a:t>Fingerprint based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AA1C-2C9D-DB44-815E-96F96AA3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9" y="2107684"/>
            <a:ext cx="4703951" cy="3363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924F6-261D-1542-A4CC-4B331EAEA28D}"/>
              </a:ext>
            </a:extLst>
          </p:cNvPr>
          <p:cNvSpPr txBox="1"/>
          <p:nvPr/>
        </p:nvSpPr>
        <p:spPr>
          <a:xfrm>
            <a:off x="10120664" y="6160056"/>
            <a:ext cx="20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Bajusz</a:t>
            </a:r>
            <a:r>
              <a:rPr lang="en-US" dirty="0"/>
              <a:t>, et al.,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CD73-197A-6148-B0B3-AAF9FE6D9FDE}"/>
              </a:ext>
            </a:extLst>
          </p:cNvPr>
          <p:cNvSpPr txBox="1"/>
          <p:nvPr/>
        </p:nvSpPr>
        <p:spPr>
          <a:xfrm>
            <a:off x="257175" y="1600200"/>
            <a:ext cx="4031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Extended connectivity fingerprint (ECFP)</a:t>
            </a:r>
          </a:p>
          <a:p>
            <a:r>
              <a:rPr lang="en-US" dirty="0"/>
              <a:t>Molecule graph -&gt; bit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AD787-9126-0347-BC06-D33F3069F81C}"/>
              </a:ext>
            </a:extLst>
          </p:cNvPr>
          <p:cNvSpPr txBox="1"/>
          <p:nvPr/>
        </p:nvSpPr>
        <p:spPr>
          <a:xfrm>
            <a:off x="9485233" y="6529388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(Rogers, Hahn, JCIM, 2010)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6B0AA-F63B-6B4B-9260-5585B6970E28}"/>
              </a:ext>
            </a:extLst>
          </p:cNvPr>
          <p:cNvSpPr/>
          <p:nvPr/>
        </p:nvSpPr>
        <p:spPr>
          <a:xfrm>
            <a:off x="6095999" y="2107684"/>
            <a:ext cx="2650436" cy="3363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2185-3DDE-EA4D-9188-47DD477575EA}"/>
              </a:ext>
            </a:extLst>
          </p:cNvPr>
          <p:cNvSpPr txBox="1"/>
          <p:nvPr/>
        </p:nvSpPr>
        <p:spPr>
          <a:xfrm rot="16200000">
            <a:off x="5217713" y="3489206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CAD2B-F831-AE44-8C08-084F5DB7BB7B}"/>
              </a:ext>
            </a:extLst>
          </p:cNvPr>
          <p:cNvSpPr txBox="1"/>
          <p:nvPr/>
        </p:nvSpPr>
        <p:spPr>
          <a:xfrm>
            <a:off x="6742345" y="1723310"/>
            <a:ext cx="135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Fingerprint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C4AA8-18EA-B14B-9453-66488E6C0FD5}"/>
              </a:ext>
            </a:extLst>
          </p:cNvPr>
          <p:cNvSpPr/>
          <p:nvPr/>
        </p:nvSpPr>
        <p:spPr>
          <a:xfrm>
            <a:off x="6095999" y="4810538"/>
            <a:ext cx="2650436" cy="3935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75520-41DD-AE46-8023-9CB8E1FE78F3}"/>
              </a:ext>
            </a:extLst>
          </p:cNvPr>
          <p:cNvSpPr/>
          <p:nvPr/>
        </p:nvSpPr>
        <p:spPr>
          <a:xfrm>
            <a:off x="887875" y="4933120"/>
            <a:ext cx="4167906" cy="37374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020D3A-17BD-D641-8B81-65FB194B285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055781" y="5007302"/>
            <a:ext cx="1040218" cy="1126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29E96-787F-AD47-8F9C-F10C0CA71F39}"/>
              </a:ext>
            </a:extLst>
          </p:cNvPr>
          <p:cNvSpPr/>
          <p:nvPr/>
        </p:nvSpPr>
        <p:spPr>
          <a:xfrm>
            <a:off x="10058400" y="2107684"/>
            <a:ext cx="457200" cy="33639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BB68-8A5D-2346-9689-AC9411C14781}"/>
              </a:ext>
            </a:extLst>
          </p:cNvPr>
          <p:cNvSpPr txBox="1"/>
          <p:nvPr/>
        </p:nvSpPr>
        <p:spPr>
          <a:xfrm>
            <a:off x="9470860" y="1399798"/>
            <a:ext cx="1729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Active / Decoy</a:t>
            </a:r>
          </a:p>
          <a:p>
            <a:pPr algn="ctr"/>
            <a:r>
              <a:rPr lang="en-US" sz="2000" b="1" dirty="0"/>
              <a:t>Label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A68A1F1-02C4-8245-BB57-6F4DCE87FA79}"/>
              </a:ext>
            </a:extLst>
          </p:cNvPr>
          <p:cNvSpPr/>
          <p:nvPr/>
        </p:nvSpPr>
        <p:spPr>
          <a:xfrm>
            <a:off x="8976360" y="3429000"/>
            <a:ext cx="838200" cy="4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9A3F6-3D6C-994A-A7D5-3AB58A166A38}"/>
              </a:ext>
            </a:extLst>
          </p:cNvPr>
          <p:cNvSpPr txBox="1"/>
          <p:nvPr/>
        </p:nvSpPr>
        <p:spPr>
          <a:xfrm>
            <a:off x="8889067" y="305966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074801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5B1A-5F9C-8F44-9B5F-267D6B6F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4EC1-F13F-F222-4C87-04DF963F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738"/>
            <a:ext cx="12344400" cy="1798638"/>
          </a:xfrm>
        </p:spPr>
        <p:txBody>
          <a:bodyPr>
            <a:normAutofit/>
          </a:bodyPr>
          <a:lstStyle/>
          <a:p>
            <a:r>
              <a:rPr lang="en-US" dirty="0"/>
              <a:t>How to test for local enrichment?</a:t>
            </a:r>
            <a:br>
              <a:rPr lang="en-US" dirty="0"/>
            </a:br>
            <a:r>
              <a:rPr lang="en-US" sz="3200" b="1" dirty="0"/>
              <a:t>Key-challenge =&gt; multiple hypothesis testing</a:t>
            </a:r>
            <a:endParaRPr lang="en-US" b="1" dirty="0"/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E0255778-7D0B-607A-D39F-7CB028C7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750"/>
            <a:ext cx="12192000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9C7AD-0168-C653-0B7D-161BAB29744E}"/>
              </a:ext>
            </a:extLst>
          </p:cNvPr>
          <p:cNvSpPr txBox="1"/>
          <p:nvPr/>
        </p:nvSpPr>
        <p:spPr>
          <a:xfrm>
            <a:off x="11046943" y="1478975"/>
            <a:ext cx="114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MILO</a:t>
            </a:r>
          </a:p>
        </p:txBody>
      </p:sp>
    </p:spTree>
    <p:extLst>
      <p:ext uri="{BB962C8B-B14F-4D97-AF65-F5344CB8AC3E}">
        <p14:creationId xmlns:p14="http://schemas.microsoft.com/office/powerpoint/2010/main" val="254391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9196977A-C863-F5D5-6D33-2BBA90650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57" b="16720"/>
          <a:stretch/>
        </p:blipFill>
        <p:spPr bwMode="auto">
          <a:xfrm>
            <a:off x="457200" y="1275129"/>
            <a:ext cx="11182350" cy="464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539137-CF99-3B15-8CB2-EEDD6B54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516"/>
            <a:ext cx="10515600" cy="1325563"/>
          </a:xfrm>
        </p:spPr>
        <p:txBody>
          <a:bodyPr/>
          <a:lstStyle/>
          <a:p>
            <a:r>
              <a:rPr lang="en-US" dirty="0"/>
              <a:t>Preserve local density</a:t>
            </a:r>
            <a:br>
              <a:rPr lang="en-US" dirty="0"/>
            </a:br>
            <a:r>
              <a:rPr lang="en-US" dirty="0"/>
              <a:t>By direct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1732-D1E1-87C7-DFF6-F22FB359284F}"/>
              </a:ext>
            </a:extLst>
          </p:cNvPr>
          <p:cNvSpPr txBox="1"/>
          <p:nvPr/>
        </p:nvSpPr>
        <p:spPr>
          <a:xfrm>
            <a:off x="9878404" y="19128"/>
            <a:ext cx="2226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densUMAP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7E42C-F845-9393-F2EE-6728FB96940A}"/>
              </a:ext>
            </a:extLst>
          </p:cNvPr>
          <p:cNvSpPr/>
          <p:nvPr/>
        </p:nvSpPr>
        <p:spPr>
          <a:xfrm>
            <a:off x="7067550" y="2895601"/>
            <a:ext cx="781050" cy="399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FF241-434B-C570-0946-78D812956256}"/>
              </a:ext>
            </a:extLst>
          </p:cNvPr>
          <p:cNvSpPr/>
          <p:nvPr/>
        </p:nvSpPr>
        <p:spPr>
          <a:xfrm>
            <a:off x="3714750" y="3790950"/>
            <a:ext cx="8020050" cy="280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95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A2DC8-358B-2592-A457-5AFC1ADDE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B937FD26-32BC-66E7-09B9-E02EE8AF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5129"/>
            <a:ext cx="11010900" cy="558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1CF1F7-DF68-5816-25FF-9AEECA58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516"/>
            <a:ext cx="10515600" cy="1325563"/>
          </a:xfrm>
        </p:spPr>
        <p:txBody>
          <a:bodyPr/>
          <a:lstStyle/>
          <a:p>
            <a:r>
              <a:rPr lang="en-US" dirty="0"/>
              <a:t>Preserve local density</a:t>
            </a:r>
            <a:br>
              <a:rPr lang="en-US" dirty="0"/>
            </a:br>
            <a:r>
              <a:rPr lang="en-US" dirty="0"/>
              <a:t>By direct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F152D-86C3-B8AB-52B3-6F656581CF77}"/>
              </a:ext>
            </a:extLst>
          </p:cNvPr>
          <p:cNvSpPr txBox="1"/>
          <p:nvPr/>
        </p:nvSpPr>
        <p:spPr>
          <a:xfrm>
            <a:off x="9878404" y="19128"/>
            <a:ext cx="2226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densUMAP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88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7141-0662-FB48-8D03-291C6318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98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Self supervised</a:t>
            </a:r>
            <a:br>
              <a:rPr lang="en-US" dirty="0"/>
            </a:br>
            <a:r>
              <a:rPr lang="en-US" dirty="0"/>
              <a:t>representation learning</a:t>
            </a:r>
          </a:p>
        </p:txBody>
      </p:sp>
      <p:pic>
        <p:nvPicPr>
          <p:cNvPr id="6" name="Picture 2" descr="Fig. 1">
            <a:extLst>
              <a:ext uri="{FF2B5EF4-FFF2-40B4-BE49-F238E27FC236}">
                <a16:creationId xmlns:a16="http://schemas.microsoft.com/office/drawing/2014/main" id="{93FC6F60-F9D1-6040-9DC4-90EA26873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8" t="45876"/>
          <a:stretch/>
        </p:blipFill>
        <p:spPr bwMode="auto">
          <a:xfrm>
            <a:off x="1740978" y="1607490"/>
            <a:ext cx="7418522" cy="49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3FF8E4-6605-4F4B-998B-F1BB46233B88}"/>
              </a:ext>
            </a:extLst>
          </p:cNvPr>
          <p:cNvSpPr txBox="1"/>
          <p:nvPr/>
        </p:nvSpPr>
        <p:spPr>
          <a:xfrm>
            <a:off x="10746411" y="6488668"/>
            <a:ext cx="144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(Wang, 2021)</a:t>
            </a:r>
          </a:p>
        </p:txBody>
      </p:sp>
    </p:spTree>
    <p:extLst>
      <p:ext uri="{BB962C8B-B14F-4D97-AF65-F5344CB8AC3E}">
        <p14:creationId xmlns:p14="http://schemas.microsoft.com/office/powerpoint/2010/main" val="51814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3C1E3-7DF3-E488-0EFE-9247A7CC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9" y="973395"/>
            <a:ext cx="11295663" cy="488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3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ADABA-A47E-FFA5-B15A-88E784B2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224"/>
            <a:ext cx="7733194" cy="43539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6B701F-F745-DF8E-6351-0CE427EE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81"/>
            <a:ext cx="10515600" cy="1325563"/>
          </a:xfrm>
        </p:spPr>
        <p:txBody>
          <a:bodyPr/>
          <a:lstStyle/>
          <a:p>
            <a:r>
              <a:rPr lang="en-US" dirty="0"/>
              <a:t>Chemical language models can scale to high-capacity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6B438-C82B-F404-2776-83208D8335FC}"/>
              </a:ext>
            </a:extLst>
          </p:cNvPr>
          <p:cNvSpPr txBox="1"/>
          <p:nvPr/>
        </p:nvSpPr>
        <p:spPr>
          <a:xfrm>
            <a:off x="10087260" y="6276207"/>
            <a:ext cx="186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(Frey, et al., 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4AAF5-258D-491E-6685-769A40F7F661}"/>
              </a:ext>
            </a:extLst>
          </p:cNvPr>
          <p:cNvSpPr txBox="1"/>
          <p:nvPr/>
        </p:nvSpPr>
        <p:spPr>
          <a:xfrm>
            <a:off x="8066616" y="2228671"/>
            <a:ext cx="3647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ChemGPT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1.2 Billion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million molecules (PubChem)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Task: mask and predict next token</a:t>
            </a:r>
          </a:p>
        </p:txBody>
      </p:sp>
    </p:spTree>
    <p:extLst>
      <p:ext uri="{BB962C8B-B14F-4D97-AF65-F5344CB8AC3E}">
        <p14:creationId xmlns:p14="http://schemas.microsoft.com/office/powerpoint/2010/main" val="306418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C69DA-0E82-0A7C-0747-5426DDE6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83" y="1696072"/>
            <a:ext cx="7671661" cy="487477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7B7A048-3FEC-2731-B305-54D2963B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62"/>
            <a:ext cx="10515600" cy="1325563"/>
          </a:xfrm>
        </p:spPr>
        <p:txBody>
          <a:bodyPr/>
          <a:lstStyle/>
          <a:p>
            <a:r>
              <a:rPr lang="en-US" dirty="0" err="1"/>
              <a:t>ChemGPT</a:t>
            </a:r>
            <a:r>
              <a:rPr lang="en-US" dirty="0"/>
              <a:t> can learn meaningful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95757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881743" y="1240971"/>
            <a:ext cx="1306286" cy="1371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AB8FE4-2E7C-4868-B351-34B10D6EAADE}"/>
              </a:ext>
            </a:extLst>
          </p:cNvPr>
          <p:cNvSpPr txBox="1"/>
          <p:nvPr/>
        </p:nvSpPr>
        <p:spPr>
          <a:xfrm>
            <a:off x="6858000" y="442913"/>
            <a:ext cx="533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UMAP Embedding 14 million molecules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ZINC In-stock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ChEMBL27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Directory of useful decoys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98408A-B58A-6758-01A7-FEE3D52D980C}"/>
              </a:ext>
            </a:extLst>
          </p:cNvPr>
          <p:cNvSpPr txBox="1"/>
          <p:nvPr/>
        </p:nvSpPr>
        <p:spPr>
          <a:xfrm>
            <a:off x="6858000" y="2658904"/>
            <a:ext cx="54745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Smiles -&gt; SELFIES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Streaming PCA 648 -&gt; 100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 random 2 million subset (limited by memory)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Cosine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Re-embed all molecules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6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F6F96-B8D1-AFF6-C5D7-5EF20EDBE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3" t="2378" r="1300" b="8057"/>
          <a:stretch/>
        </p:blipFill>
        <p:spPr>
          <a:xfrm>
            <a:off x="2601008" y="143795"/>
            <a:ext cx="5595936" cy="5872522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881743" y="1240971"/>
            <a:ext cx="1306286" cy="1371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3D0AC-D334-45EE-FD14-D15F1C717A86}"/>
              </a:ext>
            </a:extLst>
          </p:cNvPr>
          <p:cNvSpPr/>
          <p:nvPr/>
        </p:nvSpPr>
        <p:spPr>
          <a:xfrm>
            <a:off x="3553355" y="3428999"/>
            <a:ext cx="1306286" cy="1371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D24905-5CF6-643E-12B7-3DF3EC4C204E}"/>
              </a:ext>
            </a:extLst>
          </p:cNvPr>
          <p:cNvCxnSpPr>
            <a:cxnSpLocks/>
          </p:cNvCxnSpPr>
          <p:nvPr/>
        </p:nvCxnSpPr>
        <p:spPr>
          <a:xfrm flipV="1">
            <a:off x="2188029" y="98961"/>
            <a:ext cx="365166" cy="1142010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D4B3D1-BC5B-797A-3C85-E96D3D4A6944}"/>
              </a:ext>
            </a:extLst>
          </p:cNvPr>
          <p:cNvCxnSpPr>
            <a:cxnSpLocks/>
          </p:cNvCxnSpPr>
          <p:nvPr/>
        </p:nvCxnSpPr>
        <p:spPr>
          <a:xfrm>
            <a:off x="2188029" y="2612571"/>
            <a:ext cx="365166" cy="345967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205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F6F96-B8D1-AFF6-C5D7-5EF20EDBE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3" t="2378" r="1300" b="8057"/>
          <a:stretch/>
        </p:blipFill>
        <p:spPr>
          <a:xfrm>
            <a:off x="2601008" y="143795"/>
            <a:ext cx="5595936" cy="5872522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881743" y="1240971"/>
            <a:ext cx="1306286" cy="1371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62A45-8289-3697-0D77-B787E1630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457" y="524328"/>
            <a:ext cx="5892800" cy="623570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CDF6F9-8610-0AF9-2A67-39205DE73560}"/>
              </a:ext>
            </a:extLst>
          </p:cNvPr>
          <p:cNvSpPr/>
          <p:nvPr/>
        </p:nvSpPr>
        <p:spPr>
          <a:xfrm>
            <a:off x="6096000" y="3853542"/>
            <a:ext cx="670087" cy="68580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D24905-5CF6-643E-12B7-3DF3EC4C204E}"/>
              </a:ext>
            </a:extLst>
          </p:cNvPr>
          <p:cNvCxnSpPr>
            <a:cxnSpLocks/>
          </p:cNvCxnSpPr>
          <p:nvPr/>
        </p:nvCxnSpPr>
        <p:spPr>
          <a:xfrm flipV="1">
            <a:off x="2188029" y="98961"/>
            <a:ext cx="365166" cy="1142010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D4B3D1-BC5B-797A-3C85-E96D3D4A6944}"/>
              </a:ext>
            </a:extLst>
          </p:cNvPr>
          <p:cNvCxnSpPr>
            <a:cxnSpLocks/>
          </p:cNvCxnSpPr>
          <p:nvPr/>
        </p:nvCxnSpPr>
        <p:spPr>
          <a:xfrm>
            <a:off x="2188029" y="2612571"/>
            <a:ext cx="365166" cy="345967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AECBA2-64C8-8753-CA5B-4DF61D17D895}"/>
              </a:ext>
            </a:extLst>
          </p:cNvPr>
          <p:cNvCxnSpPr>
            <a:cxnSpLocks/>
          </p:cNvCxnSpPr>
          <p:nvPr/>
        </p:nvCxnSpPr>
        <p:spPr>
          <a:xfrm flipV="1">
            <a:off x="4572001" y="482930"/>
            <a:ext cx="797643" cy="2480765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194FEC-6170-14E0-666E-A9EDA721952A}"/>
              </a:ext>
            </a:extLst>
          </p:cNvPr>
          <p:cNvCxnSpPr>
            <a:cxnSpLocks/>
          </p:cNvCxnSpPr>
          <p:nvPr/>
        </p:nvCxnSpPr>
        <p:spPr>
          <a:xfrm>
            <a:off x="4572001" y="4092103"/>
            <a:ext cx="797643" cy="270454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C2AF372-8741-355D-F92F-13C211C00C8D}"/>
              </a:ext>
            </a:extLst>
          </p:cNvPr>
          <p:cNvSpPr/>
          <p:nvPr/>
        </p:nvSpPr>
        <p:spPr>
          <a:xfrm>
            <a:off x="3320374" y="2963695"/>
            <a:ext cx="1251627" cy="112840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6EF-3A1C-D84F-A1F0-857F383B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384"/>
            <a:ext cx="10515600" cy="1325563"/>
          </a:xfrm>
        </p:spPr>
        <p:txBody>
          <a:bodyPr/>
          <a:lstStyle/>
          <a:p>
            <a:r>
              <a:rPr lang="en-US" dirty="0"/>
              <a:t>Graph Convolutional Network</a:t>
            </a:r>
            <a:br>
              <a:rPr lang="en-US" dirty="0"/>
            </a:br>
            <a:r>
              <a:rPr lang="en-US" sz="3600" dirty="0"/>
              <a:t>Similar to ECFP fingerprints but with learned weights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4FF2C-1E1B-504E-BF2A-3AFE9FEF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27" y="1699477"/>
            <a:ext cx="3459946" cy="4789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ADB56-7881-F749-A9B3-95E810AFF90B}"/>
              </a:ext>
            </a:extLst>
          </p:cNvPr>
          <p:cNvSpPr txBox="1"/>
          <p:nvPr/>
        </p:nvSpPr>
        <p:spPr>
          <a:xfrm>
            <a:off x="9700869" y="6488668"/>
            <a:ext cx="24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Duvenaud</a:t>
            </a:r>
            <a:r>
              <a:rPr lang="en-US" dirty="0"/>
              <a:t>, et al., 2015) </a:t>
            </a:r>
          </a:p>
        </p:txBody>
      </p:sp>
      <p:sp>
        <p:nvSpPr>
          <p:cNvPr id="7" name="AutoShape 2" descr="71e48078d88346bbb14af0ff88b08e0b">
            <a:extLst>
              <a:ext uri="{FF2B5EF4-FFF2-40B4-BE49-F238E27FC236}">
                <a16:creationId xmlns:a16="http://schemas.microsoft.com/office/drawing/2014/main" id="{64D4490B-E906-B548-9103-05DFAF9EB9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B1AF4-2BF0-044D-A945-DEAA6452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6556"/>
            <a:ext cx="9060816" cy="23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5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F6F96-B8D1-AFF6-C5D7-5EF20EDBE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3" t="2378" r="1300" b="8057"/>
          <a:stretch/>
        </p:blipFill>
        <p:spPr>
          <a:xfrm>
            <a:off x="2601008" y="143795"/>
            <a:ext cx="5595936" cy="5872522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881743" y="1240971"/>
            <a:ext cx="1306286" cy="1371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62A45-8289-3697-0D77-B787E1630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457" y="524328"/>
            <a:ext cx="5892800" cy="623570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4BF1-ABEC-5A09-5DD9-B818D1D6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68" y="1541893"/>
            <a:ext cx="4544170" cy="4895265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CDF6F9-8610-0AF9-2A67-39205DE73560}"/>
              </a:ext>
            </a:extLst>
          </p:cNvPr>
          <p:cNvSpPr/>
          <p:nvPr/>
        </p:nvSpPr>
        <p:spPr>
          <a:xfrm>
            <a:off x="6096000" y="3853542"/>
            <a:ext cx="670087" cy="68580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CC6011-B68A-0B38-4EE8-DAC7144B7A6B}"/>
              </a:ext>
            </a:extLst>
          </p:cNvPr>
          <p:cNvSpPr/>
          <p:nvPr/>
        </p:nvSpPr>
        <p:spPr>
          <a:xfrm>
            <a:off x="8164491" y="4359903"/>
            <a:ext cx="670087" cy="68580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D24905-5CF6-643E-12B7-3DF3EC4C204E}"/>
              </a:ext>
            </a:extLst>
          </p:cNvPr>
          <p:cNvCxnSpPr>
            <a:cxnSpLocks/>
          </p:cNvCxnSpPr>
          <p:nvPr/>
        </p:nvCxnSpPr>
        <p:spPr>
          <a:xfrm flipV="1">
            <a:off x="2188029" y="98961"/>
            <a:ext cx="365166" cy="1142010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D4B3D1-BC5B-797A-3C85-E96D3D4A6944}"/>
              </a:ext>
            </a:extLst>
          </p:cNvPr>
          <p:cNvCxnSpPr>
            <a:cxnSpLocks/>
          </p:cNvCxnSpPr>
          <p:nvPr/>
        </p:nvCxnSpPr>
        <p:spPr>
          <a:xfrm>
            <a:off x="2188029" y="2612571"/>
            <a:ext cx="365166" cy="345967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AECBA2-64C8-8753-CA5B-4DF61D17D895}"/>
              </a:ext>
            </a:extLst>
          </p:cNvPr>
          <p:cNvCxnSpPr>
            <a:cxnSpLocks/>
          </p:cNvCxnSpPr>
          <p:nvPr/>
        </p:nvCxnSpPr>
        <p:spPr>
          <a:xfrm flipV="1">
            <a:off x="4572001" y="482930"/>
            <a:ext cx="797643" cy="2480765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194FEC-6170-14E0-666E-A9EDA721952A}"/>
              </a:ext>
            </a:extLst>
          </p:cNvPr>
          <p:cNvCxnSpPr>
            <a:cxnSpLocks/>
          </p:cNvCxnSpPr>
          <p:nvPr/>
        </p:nvCxnSpPr>
        <p:spPr>
          <a:xfrm>
            <a:off x="4572001" y="4092103"/>
            <a:ext cx="797643" cy="270454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79D13B-9A69-45AD-7E4E-9BBA493D717E}"/>
              </a:ext>
            </a:extLst>
          </p:cNvPr>
          <p:cNvCxnSpPr>
            <a:cxnSpLocks/>
          </p:cNvCxnSpPr>
          <p:nvPr/>
        </p:nvCxnSpPr>
        <p:spPr>
          <a:xfrm flipV="1">
            <a:off x="6766087" y="1500249"/>
            <a:ext cx="721136" cy="2353293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F6F372-8CAD-BFD3-5F9C-708470B6889B}"/>
              </a:ext>
            </a:extLst>
          </p:cNvPr>
          <p:cNvCxnSpPr>
            <a:cxnSpLocks/>
          </p:cNvCxnSpPr>
          <p:nvPr/>
        </p:nvCxnSpPr>
        <p:spPr>
          <a:xfrm>
            <a:off x="6766087" y="4539343"/>
            <a:ext cx="721136" cy="1932709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C2AF372-8741-355D-F92F-13C211C00C8D}"/>
              </a:ext>
            </a:extLst>
          </p:cNvPr>
          <p:cNvSpPr/>
          <p:nvPr/>
        </p:nvSpPr>
        <p:spPr>
          <a:xfrm>
            <a:off x="3320374" y="2963695"/>
            <a:ext cx="1251627" cy="112840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2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F6F96-B8D1-AFF6-C5D7-5EF20EDBE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3" t="2378" r="1300" b="8057"/>
          <a:stretch/>
        </p:blipFill>
        <p:spPr>
          <a:xfrm>
            <a:off x="2601008" y="143795"/>
            <a:ext cx="5595936" cy="5872522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881743" y="1240971"/>
            <a:ext cx="1306286" cy="1371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62A45-8289-3697-0D77-B787E1630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457" y="524328"/>
            <a:ext cx="5892800" cy="623570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4BF1-ABEC-5A09-5DD9-B818D1D6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68" y="1541893"/>
            <a:ext cx="4544170" cy="4895265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CDF6F9-8610-0AF9-2A67-39205DE73560}"/>
              </a:ext>
            </a:extLst>
          </p:cNvPr>
          <p:cNvSpPr/>
          <p:nvPr/>
        </p:nvSpPr>
        <p:spPr>
          <a:xfrm>
            <a:off x="6096000" y="3853542"/>
            <a:ext cx="670087" cy="68580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81336-567E-5534-16A9-2D55711C1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4200" y="2170412"/>
            <a:ext cx="1819521" cy="4378982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CC6011-B68A-0B38-4EE8-DAC7144B7A6B}"/>
              </a:ext>
            </a:extLst>
          </p:cNvPr>
          <p:cNvSpPr/>
          <p:nvPr/>
        </p:nvSpPr>
        <p:spPr>
          <a:xfrm>
            <a:off x="8164491" y="4359903"/>
            <a:ext cx="670087" cy="68580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D24905-5CF6-643E-12B7-3DF3EC4C204E}"/>
              </a:ext>
            </a:extLst>
          </p:cNvPr>
          <p:cNvCxnSpPr>
            <a:cxnSpLocks/>
          </p:cNvCxnSpPr>
          <p:nvPr/>
        </p:nvCxnSpPr>
        <p:spPr>
          <a:xfrm flipV="1">
            <a:off x="2188029" y="98961"/>
            <a:ext cx="365166" cy="1142010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D4B3D1-BC5B-797A-3C85-E96D3D4A6944}"/>
              </a:ext>
            </a:extLst>
          </p:cNvPr>
          <p:cNvCxnSpPr>
            <a:cxnSpLocks/>
          </p:cNvCxnSpPr>
          <p:nvPr/>
        </p:nvCxnSpPr>
        <p:spPr>
          <a:xfrm>
            <a:off x="2188029" y="2612571"/>
            <a:ext cx="365166" cy="345967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AECBA2-64C8-8753-CA5B-4DF61D17D895}"/>
              </a:ext>
            </a:extLst>
          </p:cNvPr>
          <p:cNvCxnSpPr>
            <a:cxnSpLocks/>
          </p:cNvCxnSpPr>
          <p:nvPr/>
        </p:nvCxnSpPr>
        <p:spPr>
          <a:xfrm flipV="1">
            <a:off x="4572001" y="482930"/>
            <a:ext cx="797643" cy="2480765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194FEC-6170-14E0-666E-A9EDA721952A}"/>
              </a:ext>
            </a:extLst>
          </p:cNvPr>
          <p:cNvCxnSpPr>
            <a:cxnSpLocks/>
          </p:cNvCxnSpPr>
          <p:nvPr/>
        </p:nvCxnSpPr>
        <p:spPr>
          <a:xfrm>
            <a:off x="4572001" y="4092103"/>
            <a:ext cx="797643" cy="270454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79D13B-9A69-45AD-7E4E-9BBA493D717E}"/>
              </a:ext>
            </a:extLst>
          </p:cNvPr>
          <p:cNvCxnSpPr>
            <a:cxnSpLocks/>
          </p:cNvCxnSpPr>
          <p:nvPr/>
        </p:nvCxnSpPr>
        <p:spPr>
          <a:xfrm flipV="1">
            <a:off x="6766087" y="1500249"/>
            <a:ext cx="721136" cy="2353293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F6F372-8CAD-BFD3-5F9C-708470B6889B}"/>
              </a:ext>
            </a:extLst>
          </p:cNvPr>
          <p:cNvCxnSpPr>
            <a:cxnSpLocks/>
          </p:cNvCxnSpPr>
          <p:nvPr/>
        </p:nvCxnSpPr>
        <p:spPr>
          <a:xfrm>
            <a:off x="6766087" y="4539343"/>
            <a:ext cx="721136" cy="1932709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6CAAC2-7E19-0436-ED55-2735662B2DBA}"/>
              </a:ext>
            </a:extLst>
          </p:cNvPr>
          <p:cNvCxnSpPr>
            <a:cxnSpLocks/>
          </p:cNvCxnSpPr>
          <p:nvPr/>
        </p:nvCxnSpPr>
        <p:spPr>
          <a:xfrm flipV="1">
            <a:off x="8834578" y="2129642"/>
            <a:ext cx="1441577" cy="223026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8BC4CE-5190-A8DC-B8A8-E4F33CBB5305}"/>
              </a:ext>
            </a:extLst>
          </p:cNvPr>
          <p:cNvCxnSpPr>
            <a:cxnSpLocks/>
          </p:cNvCxnSpPr>
          <p:nvPr/>
        </p:nvCxnSpPr>
        <p:spPr>
          <a:xfrm>
            <a:off x="8826167" y="5045704"/>
            <a:ext cx="1449988" cy="155301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C2AF372-8741-355D-F92F-13C211C00C8D}"/>
              </a:ext>
            </a:extLst>
          </p:cNvPr>
          <p:cNvSpPr/>
          <p:nvPr/>
        </p:nvSpPr>
        <p:spPr>
          <a:xfrm>
            <a:off x="3320374" y="2963695"/>
            <a:ext cx="1251627" cy="112840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02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9802179" y="2287577"/>
            <a:ext cx="1269773" cy="114142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9802179" y="2287577"/>
            <a:ext cx="1269773" cy="114142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7C687-940B-0A28-75AE-94334A00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62" y="355881"/>
            <a:ext cx="5908374" cy="6146231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6430E-6CF9-CA0B-01FD-456EEDF9895C}"/>
              </a:ext>
            </a:extLst>
          </p:cNvPr>
          <p:cNvSpPr/>
          <p:nvPr/>
        </p:nvSpPr>
        <p:spPr>
          <a:xfrm>
            <a:off x="6150231" y="2103174"/>
            <a:ext cx="1680049" cy="168662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5C840-041A-4770-6D15-D61E8D33B29C}"/>
              </a:ext>
            </a:extLst>
          </p:cNvPr>
          <p:cNvCxnSpPr>
            <a:cxnSpLocks/>
          </p:cNvCxnSpPr>
          <p:nvPr/>
        </p:nvCxnSpPr>
        <p:spPr>
          <a:xfrm>
            <a:off x="9474926" y="300446"/>
            <a:ext cx="327253" cy="198713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024F26-9561-E359-B8F6-FFEC7A9C36DB}"/>
              </a:ext>
            </a:extLst>
          </p:cNvPr>
          <p:cNvCxnSpPr>
            <a:cxnSpLocks/>
          </p:cNvCxnSpPr>
          <p:nvPr/>
        </p:nvCxnSpPr>
        <p:spPr>
          <a:xfrm flipH="1">
            <a:off x="9474926" y="3428996"/>
            <a:ext cx="327253" cy="312855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13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9802179" y="2287577"/>
            <a:ext cx="1269773" cy="114142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7C687-940B-0A28-75AE-94334A00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62" y="355881"/>
            <a:ext cx="5908374" cy="6146231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CD335-4152-80E5-4C8D-E9DBB83B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7" y="614667"/>
            <a:ext cx="5368072" cy="5628658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6430E-6CF9-CA0B-01FD-456EEDF9895C}"/>
              </a:ext>
            </a:extLst>
          </p:cNvPr>
          <p:cNvSpPr/>
          <p:nvPr/>
        </p:nvSpPr>
        <p:spPr>
          <a:xfrm>
            <a:off x="6150231" y="2103174"/>
            <a:ext cx="1680049" cy="168662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78015-81D6-9174-976C-D1AE674E5051}"/>
              </a:ext>
            </a:extLst>
          </p:cNvPr>
          <p:cNvSpPr/>
          <p:nvPr/>
        </p:nvSpPr>
        <p:spPr>
          <a:xfrm>
            <a:off x="2500509" y="4316896"/>
            <a:ext cx="186436" cy="18716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5C840-041A-4770-6D15-D61E8D33B29C}"/>
              </a:ext>
            </a:extLst>
          </p:cNvPr>
          <p:cNvCxnSpPr>
            <a:cxnSpLocks/>
          </p:cNvCxnSpPr>
          <p:nvPr/>
        </p:nvCxnSpPr>
        <p:spPr>
          <a:xfrm>
            <a:off x="9474926" y="300446"/>
            <a:ext cx="327253" cy="198713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024F26-9561-E359-B8F6-FFEC7A9C36DB}"/>
              </a:ext>
            </a:extLst>
          </p:cNvPr>
          <p:cNvCxnSpPr>
            <a:cxnSpLocks/>
          </p:cNvCxnSpPr>
          <p:nvPr/>
        </p:nvCxnSpPr>
        <p:spPr>
          <a:xfrm flipH="1">
            <a:off x="9474926" y="3428996"/>
            <a:ext cx="327253" cy="312855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2D154E-16AC-C8D1-8F6B-6DEAFE808946}"/>
              </a:ext>
            </a:extLst>
          </p:cNvPr>
          <p:cNvCxnSpPr>
            <a:cxnSpLocks/>
          </p:cNvCxnSpPr>
          <p:nvPr/>
        </p:nvCxnSpPr>
        <p:spPr>
          <a:xfrm>
            <a:off x="5712799" y="575582"/>
            <a:ext cx="437432" cy="1527592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405D07-7F95-A330-E178-9CD71E415D93}"/>
              </a:ext>
            </a:extLst>
          </p:cNvPr>
          <p:cNvCxnSpPr>
            <a:cxnSpLocks/>
          </p:cNvCxnSpPr>
          <p:nvPr/>
        </p:nvCxnSpPr>
        <p:spPr>
          <a:xfrm flipH="1">
            <a:off x="5712799" y="3789802"/>
            <a:ext cx="437432" cy="2492616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59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9802179" y="2287577"/>
            <a:ext cx="1269773" cy="114142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7C687-940B-0A28-75AE-94334A00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62" y="355881"/>
            <a:ext cx="5908374" cy="6146231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CD335-4152-80E5-4C8D-E9DBB83B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7" y="614667"/>
            <a:ext cx="5368072" cy="5628658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6430E-6CF9-CA0B-01FD-456EEDF9895C}"/>
              </a:ext>
            </a:extLst>
          </p:cNvPr>
          <p:cNvSpPr/>
          <p:nvPr/>
        </p:nvSpPr>
        <p:spPr>
          <a:xfrm>
            <a:off x="6150231" y="2103174"/>
            <a:ext cx="1680049" cy="168662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2E6F1-81BA-CA49-FEF4-996F7F8F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2" y="875837"/>
            <a:ext cx="2115136" cy="5106318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A78015-81D6-9174-976C-D1AE674E5051}"/>
              </a:ext>
            </a:extLst>
          </p:cNvPr>
          <p:cNvSpPr/>
          <p:nvPr/>
        </p:nvSpPr>
        <p:spPr>
          <a:xfrm>
            <a:off x="2500509" y="4316896"/>
            <a:ext cx="186436" cy="18716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D310E-7CEE-CDF1-1D80-BB9E9FACD254}"/>
              </a:ext>
            </a:extLst>
          </p:cNvPr>
          <p:cNvSpPr/>
          <p:nvPr/>
        </p:nvSpPr>
        <p:spPr>
          <a:xfrm>
            <a:off x="4124173" y="4201279"/>
            <a:ext cx="186436" cy="18716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5C840-041A-4770-6D15-D61E8D33B29C}"/>
              </a:ext>
            </a:extLst>
          </p:cNvPr>
          <p:cNvCxnSpPr>
            <a:cxnSpLocks/>
          </p:cNvCxnSpPr>
          <p:nvPr/>
        </p:nvCxnSpPr>
        <p:spPr>
          <a:xfrm>
            <a:off x="9474926" y="300446"/>
            <a:ext cx="327253" cy="198713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024F26-9561-E359-B8F6-FFEC7A9C36DB}"/>
              </a:ext>
            </a:extLst>
          </p:cNvPr>
          <p:cNvCxnSpPr>
            <a:cxnSpLocks/>
          </p:cNvCxnSpPr>
          <p:nvPr/>
        </p:nvCxnSpPr>
        <p:spPr>
          <a:xfrm flipH="1">
            <a:off x="9474926" y="3428996"/>
            <a:ext cx="327253" cy="312855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2D154E-16AC-C8D1-8F6B-6DEAFE808946}"/>
              </a:ext>
            </a:extLst>
          </p:cNvPr>
          <p:cNvCxnSpPr>
            <a:cxnSpLocks/>
          </p:cNvCxnSpPr>
          <p:nvPr/>
        </p:nvCxnSpPr>
        <p:spPr>
          <a:xfrm>
            <a:off x="5712799" y="575582"/>
            <a:ext cx="437432" cy="1527592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405D07-7F95-A330-E178-9CD71E415D93}"/>
              </a:ext>
            </a:extLst>
          </p:cNvPr>
          <p:cNvCxnSpPr>
            <a:cxnSpLocks/>
          </p:cNvCxnSpPr>
          <p:nvPr/>
        </p:nvCxnSpPr>
        <p:spPr>
          <a:xfrm flipH="1">
            <a:off x="5712799" y="3789802"/>
            <a:ext cx="437432" cy="2492616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2A2BC4-E6F0-EB4F-7B81-FE8042BC419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197656" y="860815"/>
            <a:ext cx="302853" cy="3549664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86ED37-3206-DA9A-9BAC-8C869B18124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97656" y="4410479"/>
            <a:ext cx="302853" cy="1631132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740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dark&#10;&#10;Description automatically generated">
            <a:extLst>
              <a:ext uri="{FF2B5EF4-FFF2-40B4-BE49-F238E27FC236}">
                <a16:creationId xmlns:a16="http://schemas.microsoft.com/office/drawing/2014/main" id="{BF0D5D60-8166-6514-4077-9140CAF8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77A8F7-E29C-AAF6-2FFB-6990A19735B4}"/>
              </a:ext>
            </a:extLst>
          </p:cNvPr>
          <p:cNvSpPr/>
          <p:nvPr/>
        </p:nvSpPr>
        <p:spPr>
          <a:xfrm>
            <a:off x="9802179" y="2287577"/>
            <a:ext cx="1269773" cy="114142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7C687-940B-0A28-75AE-94334A00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62" y="355881"/>
            <a:ext cx="5908374" cy="6146231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CD335-4152-80E5-4C8D-E9DBB83B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37" y="614667"/>
            <a:ext cx="5368072" cy="5628658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6430E-6CF9-CA0B-01FD-456EEDF9895C}"/>
              </a:ext>
            </a:extLst>
          </p:cNvPr>
          <p:cNvSpPr/>
          <p:nvPr/>
        </p:nvSpPr>
        <p:spPr>
          <a:xfrm>
            <a:off x="6150231" y="2103174"/>
            <a:ext cx="1680049" cy="168662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2E6F1-81BA-CA49-FEF4-996F7F8F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2" y="875837"/>
            <a:ext cx="2115136" cy="5106318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A78015-81D6-9174-976C-D1AE674E5051}"/>
              </a:ext>
            </a:extLst>
          </p:cNvPr>
          <p:cNvSpPr/>
          <p:nvPr/>
        </p:nvSpPr>
        <p:spPr>
          <a:xfrm>
            <a:off x="2500509" y="4316896"/>
            <a:ext cx="186436" cy="18716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D310E-7CEE-CDF1-1D80-BB9E9FACD254}"/>
              </a:ext>
            </a:extLst>
          </p:cNvPr>
          <p:cNvSpPr/>
          <p:nvPr/>
        </p:nvSpPr>
        <p:spPr>
          <a:xfrm>
            <a:off x="4124173" y="4201279"/>
            <a:ext cx="186436" cy="18716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5C840-041A-4770-6D15-D61E8D33B29C}"/>
              </a:ext>
            </a:extLst>
          </p:cNvPr>
          <p:cNvCxnSpPr>
            <a:cxnSpLocks/>
          </p:cNvCxnSpPr>
          <p:nvPr/>
        </p:nvCxnSpPr>
        <p:spPr>
          <a:xfrm>
            <a:off x="9474926" y="300446"/>
            <a:ext cx="327253" cy="198713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024F26-9561-E359-B8F6-FFEC7A9C36DB}"/>
              </a:ext>
            </a:extLst>
          </p:cNvPr>
          <p:cNvCxnSpPr>
            <a:cxnSpLocks/>
          </p:cNvCxnSpPr>
          <p:nvPr/>
        </p:nvCxnSpPr>
        <p:spPr>
          <a:xfrm flipH="1">
            <a:off x="9474926" y="3428996"/>
            <a:ext cx="327253" cy="3128558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2D154E-16AC-C8D1-8F6B-6DEAFE808946}"/>
              </a:ext>
            </a:extLst>
          </p:cNvPr>
          <p:cNvCxnSpPr>
            <a:cxnSpLocks/>
          </p:cNvCxnSpPr>
          <p:nvPr/>
        </p:nvCxnSpPr>
        <p:spPr>
          <a:xfrm>
            <a:off x="5712799" y="575582"/>
            <a:ext cx="437432" cy="1527592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405D07-7F95-A330-E178-9CD71E415D93}"/>
              </a:ext>
            </a:extLst>
          </p:cNvPr>
          <p:cNvCxnSpPr>
            <a:cxnSpLocks/>
          </p:cNvCxnSpPr>
          <p:nvPr/>
        </p:nvCxnSpPr>
        <p:spPr>
          <a:xfrm flipH="1">
            <a:off x="5712799" y="3789802"/>
            <a:ext cx="437432" cy="2492616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0D6A6E8-C0E6-4AE0-36CB-B23001CE5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102" y="860815"/>
            <a:ext cx="2141288" cy="5180796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2A2BC4-E6F0-EB4F-7B81-FE8042BC419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197656" y="860815"/>
            <a:ext cx="302853" cy="3549664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86ED37-3206-DA9A-9BAC-8C869B18124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97656" y="4410479"/>
            <a:ext cx="302853" cy="1631132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D02E47-84A4-8BEA-8147-4061DABE93E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0609" y="4294862"/>
            <a:ext cx="407848" cy="1746749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766054-3BBB-1754-1F71-5FA84AD6CB8F}"/>
              </a:ext>
            </a:extLst>
          </p:cNvPr>
          <p:cNvCxnSpPr>
            <a:cxnSpLocks/>
          </p:cNvCxnSpPr>
          <p:nvPr/>
        </p:nvCxnSpPr>
        <p:spPr>
          <a:xfrm flipH="1">
            <a:off x="4315447" y="816389"/>
            <a:ext cx="398167" cy="3431681"/>
          </a:xfrm>
          <a:prstGeom prst="lin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40150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8EEA-FFE2-491F-E9C3-16669BBB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9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How does ECFP4 vs </a:t>
            </a:r>
            <a:r>
              <a:rPr lang="en-US" sz="3200" dirty="0" err="1"/>
              <a:t>ChemGPT</a:t>
            </a:r>
            <a:br>
              <a:rPr lang="en-US" sz="3200" dirty="0"/>
            </a:br>
            <a:r>
              <a:rPr lang="en-US" sz="3200" dirty="0"/>
              <a:t>organize med-chem tested</a:t>
            </a:r>
            <a:br>
              <a:rPr lang="en-US" sz="3200" dirty="0"/>
            </a:br>
            <a:r>
              <a:rPr lang="en-US" sz="3200" dirty="0"/>
              <a:t>ligands for a target?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8FDE6A-E201-9EA0-06D3-947A33D23E28}"/>
              </a:ext>
            </a:extLst>
          </p:cNvPr>
          <p:cNvSpPr txBox="1">
            <a:spLocks/>
          </p:cNvSpPr>
          <p:nvPr/>
        </p:nvSpPr>
        <p:spPr>
          <a:xfrm>
            <a:off x="0" y="21034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3935F-33D2-B25C-21A9-3F752DFD12BA}"/>
              </a:ext>
            </a:extLst>
          </p:cNvPr>
          <p:cNvSpPr txBox="1"/>
          <p:nvPr/>
        </p:nvSpPr>
        <p:spPr>
          <a:xfrm>
            <a:off x="128587" y="2370675"/>
            <a:ext cx="349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KCNQ family of potassium channels</a:t>
            </a:r>
          </a:p>
          <a:p>
            <a:r>
              <a:rPr lang="en-US" dirty="0"/>
              <a:t>Regulate tonic neuronal activity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834F2-E98C-4CB3-66DF-D496390E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9" y="397064"/>
            <a:ext cx="5832286" cy="58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68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B5EB5-7CC8-8A7C-A49F-0C129EE79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9" y="397064"/>
            <a:ext cx="5832286" cy="58322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8FDE6A-E201-9EA0-06D3-947A33D23E28}"/>
              </a:ext>
            </a:extLst>
          </p:cNvPr>
          <p:cNvSpPr txBox="1">
            <a:spLocks/>
          </p:cNvSpPr>
          <p:nvPr/>
        </p:nvSpPr>
        <p:spPr>
          <a:xfrm>
            <a:off x="0" y="21034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8" name="Picture 7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805D53C1-89BD-0995-1330-1B37A8A31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t="15047" r="8872" b="12190"/>
          <a:stretch/>
        </p:blipFill>
        <p:spPr>
          <a:xfrm>
            <a:off x="-1" y="7388"/>
            <a:ext cx="5936001" cy="6850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8610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A7A88BBD-EACB-6D82-892E-0F705162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0" r="9353" b="16015"/>
          <a:stretch/>
        </p:blipFill>
        <p:spPr>
          <a:xfrm>
            <a:off x="5597611" y="91261"/>
            <a:ext cx="6351373" cy="667547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A874727-378A-9D38-D0EF-A4C9A46B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289"/>
            <a:ext cx="5029200" cy="2387324"/>
          </a:xfrm>
        </p:spPr>
        <p:txBody>
          <a:bodyPr>
            <a:normAutofit/>
          </a:bodyPr>
          <a:lstStyle/>
          <a:p>
            <a:r>
              <a:rPr lang="en-US" dirty="0" err="1"/>
              <a:t>ChemGPT</a:t>
            </a:r>
            <a:r>
              <a:rPr lang="en-US" dirty="0"/>
              <a:t> organization of DUDE-Z target ligand</a:t>
            </a:r>
          </a:p>
        </p:txBody>
      </p:sp>
    </p:spTree>
    <p:extLst>
      <p:ext uri="{BB962C8B-B14F-4D97-AF65-F5344CB8AC3E}">
        <p14:creationId xmlns:p14="http://schemas.microsoft.com/office/powerpoint/2010/main" val="34721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26F2-4AA3-754C-97E1-5C58A780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890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Featurization of molecules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74860-FFD1-B741-A844-327EF267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75" y="0"/>
            <a:ext cx="47986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43B25-A6D3-0244-854F-770F87C347D2}"/>
              </a:ext>
            </a:extLst>
          </p:cNvPr>
          <p:cNvSpPr txBox="1"/>
          <p:nvPr/>
        </p:nvSpPr>
        <p:spPr>
          <a:xfrm>
            <a:off x="0" y="2603715"/>
            <a:ext cx="61616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DeepChem</a:t>
            </a:r>
            <a:r>
              <a:rPr lang="en-US" dirty="0"/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set of tools for building and testing ML form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MoleculeNet</a:t>
            </a:r>
            <a:r>
              <a:rPr lang="en-US" b="1" dirty="0"/>
              <a:t> </a:t>
            </a:r>
            <a:r>
              <a:rPr lang="en-US" dirty="0"/>
              <a:t>is their testing benchmark/framework</a:t>
            </a:r>
          </a:p>
          <a:p>
            <a:r>
              <a:rPr lang="en-US" dirty="0"/>
              <a:t>(Wu, 2018)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Important to take handle symmetries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Rotation/translation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Relabeling of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=&gt; E(3) space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62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DA003F5-68F2-0E9C-7276-F04414F597E8}"/>
              </a:ext>
            </a:extLst>
          </p:cNvPr>
          <p:cNvGrpSpPr/>
          <p:nvPr/>
        </p:nvGrpSpPr>
        <p:grpSpPr>
          <a:xfrm>
            <a:off x="5361654" y="3033116"/>
            <a:ext cx="841244" cy="1117918"/>
            <a:chOff x="5361654" y="3033116"/>
            <a:chExt cx="841244" cy="111791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2BCB59C-7BE1-3E6C-BA15-AA0206BFB9DE}"/>
                </a:ext>
              </a:extLst>
            </p:cNvPr>
            <p:cNvCxnSpPr>
              <a:cxnSpLocks/>
              <a:stCxn id="4" idx="0"/>
              <a:endCxn id="5" idx="2"/>
            </p:cNvCxnSpPr>
            <p:nvPr/>
          </p:nvCxnSpPr>
          <p:spPr>
            <a:xfrm flipH="1" flipV="1">
              <a:off x="6019622" y="3033116"/>
              <a:ext cx="4122" cy="111791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21E426-723D-FBE4-D2FD-C90A031CB733}"/>
                </a:ext>
              </a:extLst>
            </p:cNvPr>
            <p:cNvSpPr txBox="1"/>
            <p:nvPr/>
          </p:nvSpPr>
          <p:spPr>
            <a:xfrm>
              <a:off x="5361654" y="3351199"/>
              <a:ext cx="841244" cy="523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0.68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2D18CF-22BE-A004-15BC-FAE6CCB5FD30}"/>
              </a:ext>
            </a:extLst>
          </p:cNvPr>
          <p:cNvGrpSpPr/>
          <p:nvPr/>
        </p:nvGrpSpPr>
        <p:grpSpPr>
          <a:xfrm>
            <a:off x="6640478" y="3658401"/>
            <a:ext cx="1659192" cy="1319633"/>
            <a:chOff x="6640478" y="3658401"/>
            <a:chExt cx="1659192" cy="131963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FB18ED-04C6-DBFE-C869-CA7238DAF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0478" y="3658401"/>
              <a:ext cx="1659192" cy="102021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26CD36-38E5-F8F2-32C0-163CBFE5C4F6}"/>
                </a:ext>
              </a:extLst>
            </p:cNvPr>
            <p:cNvSpPr txBox="1"/>
            <p:nvPr/>
          </p:nvSpPr>
          <p:spPr>
            <a:xfrm>
              <a:off x="7245553" y="4454472"/>
              <a:ext cx="841244" cy="523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79B03C-02B4-1ECD-9F68-E46F5603A020}"/>
              </a:ext>
            </a:extLst>
          </p:cNvPr>
          <p:cNvGrpSpPr/>
          <p:nvPr/>
        </p:nvGrpSpPr>
        <p:grpSpPr>
          <a:xfrm>
            <a:off x="6611873" y="2239657"/>
            <a:ext cx="1687797" cy="1312766"/>
            <a:chOff x="6611873" y="2239657"/>
            <a:chExt cx="1687797" cy="131276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DFA12B4-313A-AAEA-7A6C-53F869A2930D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611873" y="2239657"/>
              <a:ext cx="1687797" cy="1312766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9309C-874A-9DB9-5D4E-E162B1246133}"/>
                </a:ext>
              </a:extLst>
            </p:cNvPr>
            <p:cNvSpPr txBox="1"/>
            <p:nvPr/>
          </p:nvSpPr>
          <p:spPr>
            <a:xfrm>
              <a:off x="7234462" y="2509554"/>
              <a:ext cx="841244" cy="523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0.99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AE5F9B4-99F5-4488-CF47-A67FBFB7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898" y="692428"/>
            <a:ext cx="2342765" cy="5683753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1F91A08-0B96-8FD1-DD20-B8CC40E03519}"/>
              </a:ext>
            </a:extLst>
          </p:cNvPr>
          <p:cNvGrpSpPr/>
          <p:nvPr/>
        </p:nvGrpSpPr>
        <p:grpSpPr>
          <a:xfrm>
            <a:off x="187455" y="728296"/>
            <a:ext cx="5779954" cy="5683753"/>
            <a:chOff x="187455" y="728296"/>
            <a:chExt cx="5779954" cy="568375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3B5316-3692-8487-C315-FAAD5B335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455" y="728296"/>
              <a:ext cx="2374997" cy="5683753"/>
            </a:xfrm>
            <a:prstGeom prst="rect">
              <a:avLst/>
            </a:prstGeom>
          </p:spPr>
        </p:pic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E0E07217-64AD-2CF4-A9D2-DEA38A1AC403}"/>
                </a:ext>
              </a:extLst>
            </p:cNvPr>
            <p:cNvCxnSpPr>
              <a:cxnSpLocks/>
              <a:stCxn id="51" idx="0"/>
              <a:endCxn id="16" idx="0"/>
            </p:cNvCxnSpPr>
            <p:nvPr/>
          </p:nvCxnSpPr>
          <p:spPr>
            <a:xfrm rot="16200000" flipV="1">
              <a:off x="3598614" y="-1495363"/>
              <a:ext cx="145135" cy="4592454"/>
            </a:xfrm>
            <a:prstGeom prst="bentConnector3">
              <a:avLst>
                <a:gd name="adj1" fmla="val 25750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5DECA3-BE41-B2A4-39C2-3CA92AABA22A}"/>
              </a:ext>
            </a:extLst>
          </p:cNvPr>
          <p:cNvGrpSpPr/>
          <p:nvPr/>
        </p:nvGrpSpPr>
        <p:grpSpPr>
          <a:xfrm>
            <a:off x="2792702" y="728296"/>
            <a:ext cx="3226920" cy="5683753"/>
            <a:chOff x="2792702" y="728296"/>
            <a:chExt cx="3226920" cy="56837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2690E9-F865-D4AE-39CE-4758FAC3F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2702" y="728296"/>
              <a:ext cx="2373323" cy="5683753"/>
            </a:xfrm>
            <a:prstGeom prst="rect">
              <a:avLst/>
            </a:prstGeom>
          </p:spPr>
        </p:pic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D7B5322-00AD-DC96-5CD4-ED664ACABC42}"/>
                </a:ext>
              </a:extLst>
            </p:cNvPr>
            <p:cNvCxnSpPr>
              <a:cxnSpLocks/>
              <a:stCxn id="41" idx="2"/>
              <a:endCxn id="15" idx="2"/>
            </p:cNvCxnSpPr>
            <p:nvPr/>
          </p:nvCxnSpPr>
          <p:spPr>
            <a:xfrm rot="5400000">
              <a:off x="4962165" y="5354592"/>
              <a:ext cx="74656" cy="2040258"/>
            </a:xfrm>
            <a:prstGeom prst="bentConnector3">
              <a:avLst>
                <a:gd name="adj1" fmla="val 40620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5D454CE-668C-DFBB-3B66-87590415FD3B}"/>
              </a:ext>
            </a:extLst>
          </p:cNvPr>
          <p:cNvGrpSpPr/>
          <p:nvPr/>
        </p:nvGrpSpPr>
        <p:grpSpPr>
          <a:xfrm>
            <a:off x="5222707" y="4151035"/>
            <a:ext cx="1593830" cy="2186358"/>
            <a:chOff x="5222707" y="4151035"/>
            <a:chExt cx="1593830" cy="2186358"/>
          </a:xfrm>
        </p:grpSpPr>
        <p:pic>
          <p:nvPicPr>
            <p:cNvPr id="4" name="Picture 3" descr="Calendar&#10;&#10;Description automatically generated">
              <a:extLst>
                <a:ext uri="{FF2B5EF4-FFF2-40B4-BE49-F238E27FC236}">
                  <a16:creationId xmlns:a16="http://schemas.microsoft.com/office/drawing/2014/main" id="{09A565A4-6841-CDEE-4CE7-F823EE792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262" t="14160" r="54140" b="71756"/>
            <a:stretch/>
          </p:blipFill>
          <p:spPr>
            <a:xfrm>
              <a:off x="5426683" y="4151035"/>
              <a:ext cx="1194120" cy="158691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CF5984-379F-00FB-F4E6-CDE0ECB7FDEB}"/>
                </a:ext>
              </a:extLst>
            </p:cNvPr>
            <p:cNvSpPr txBox="1"/>
            <p:nvPr/>
          </p:nvSpPr>
          <p:spPr>
            <a:xfrm>
              <a:off x="5222707" y="5691062"/>
              <a:ext cx="1593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Peptide </a:t>
              </a:r>
              <a:r>
                <a:rPr lang="en-US" dirty="0" err="1"/>
                <a:t>deformylase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2224464-D17E-C568-16B1-8F571D508BD5}"/>
              </a:ext>
            </a:extLst>
          </p:cNvPr>
          <p:cNvGrpSpPr/>
          <p:nvPr/>
        </p:nvGrpSpPr>
        <p:grpSpPr>
          <a:xfrm>
            <a:off x="5186468" y="873431"/>
            <a:ext cx="1561880" cy="2159685"/>
            <a:chOff x="5186468" y="873431"/>
            <a:chExt cx="1561880" cy="2159685"/>
          </a:xfrm>
        </p:grpSpPr>
        <p:pic>
          <p:nvPicPr>
            <p:cNvPr id="5" name="Picture 4" descr="Calendar&#10;&#10;Description automatically generated">
              <a:extLst>
                <a:ext uri="{FF2B5EF4-FFF2-40B4-BE49-F238E27FC236}">
                  <a16:creationId xmlns:a16="http://schemas.microsoft.com/office/drawing/2014/main" id="{E4FE9DB9-D2AB-C7C4-3F93-5AF8A215A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426" t="28119" r="33062" b="57798"/>
            <a:stretch/>
          </p:blipFill>
          <p:spPr>
            <a:xfrm>
              <a:off x="5427371" y="1446197"/>
              <a:ext cx="1184502" cy="15869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B2F34F-A1BA-5C3D-5A6D-5150B53C2150}"/>
                </a:ext>
              </a:extLst>
            </p:cNvPr>
            <p:cNvSpPr txBox="1"/>
            <p:nvPr/>
          </p:nvSpPr>
          <p:spPr>
            <a:xfrm>
              <a:off x="5186468" y="873431"/>
              <a:ext cx="1561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Histone deacetylase 8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D51AE9-1831-4256-C2B2-83817296BBD4}"/>
              </a:ext>
            </a:extLst>
          </p:cNvPr>
          <p:cNvGrpSpPr/>
          <p:nvPr/>
        </p:nvGrpSpPr>
        <p:grpSpPr>
          <a:xfrm>
            <a:off x="8189215" y="2771335"/>
            <a:ext cx="1289546" cy="2762505"/>
            <a:chOff x="8189215" y="2771335"/>
            <a:chExt cx="1289546" cy="2762505"/>
          </a:xfrm>
        </p:grpSpPr>
        <p:pic>
          <p:nvPicPr>
            <p:cNvPr id="8" name="Picture 7" descr="Calendar&#10;&#10;Description automatically generated">
              <a:extLst>
                <a:ext uri="{FF2B5EF4-FFF2-40B4-BE49-F238E27FC236}">
                  <a16:creationId xmlns:a16="http://schemas.microsoft.com/office/drawing/2014/main" id="{C5C87628-B394-65E0-57F6-DF7EBEDA4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356" t="84090" r="75372" b="2046"/>
            <a:stretch/>
          </p:blipFill>
          <p:spPr>
            <a:xfrm>
              <a:off x="8299670" y="2771335"/>
              <a:ext cx="1157363" cy="156217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F83250-AEF9-62B6-746D-C2BA41300928}"/>
                </a:ext>
              </a:extLst>
            </p:cNvPr>
            <p:cNvSpPr txBox="1"/>
            <p:nvPr/>
          </p:nvSpPr>
          <p:spPr>
            <a:xfrm>
              <a:off x="8189215" y="4333511"/>
              <a:ext cx="12895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X-linked inhibitor of apoptosis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3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CDB3-3E9D-A04E-8DEC-52CB861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n-US" dirty="0"/>
              <a:t>QM9 (Quantum Machines 9)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26B40-C508-D340-8D93-B8891581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74" y="818585"/>
            <a:ext cx="6356225" cy="524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31660-248B-494A-975D-E4AD3B1315B0}"/>
              </a:ext>
            </a:extLst>
          </p:cNvPr>
          <p:cNvSpPr txBox="1"/>
          <p:nvPr/>
        </p:nvSpPr>
        <p:spPr>
          <a:xfrm>
            <a:off x="9416771" y="6211669"/>
            <a:ext cx="281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Ruddigkeit</a:t>
            </a:r>
            <a:r>
              <a:rPr lang="en-US" dirty="0"/>
              <a:t>, et al., 2012)</a:t>
            </a:r>
          </a:p>
          <a:p>
            <a:r>
              <a:rPr lang="en-US" dirty="0"/>
              <a:t>(Ramakrishnan, et al., 2014)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08C49-423F-C546-8802-943DC9A68EE5}"/>
              </a:ext>
            </a:extLst>
          </p:cNvPr>
          <p:cNvSpPr/>
          <p:nvPr/>
        </p:nvSpPr>
        <p:spPr>
          <a:xfrm>
            <a:off x="-1" y="1493025"/>
            <a:ext cx="58357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GDB-17: Enumeration of 166 Billion</a:t>
            </a:r>
          </a:p>
          <a:p>
            <a:r>
              <a:rPr lang="en-US" sz="2800" dirty="0"/>
              <a:t>Organic Small Molecules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QM9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molecules up to 9 heavy atoms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133,885 molecules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Minimized geometry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Quantum chemistry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838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4199-3779-4449-8BA1-7A4A6CA0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2149413"/>
            <a:ext cx="11246009" cy="401891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44F41D-8E97-1245-8626-51AE7B1E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814"/>
            <a:ext cx="11353800" cy="1325563"/>
          </a:xfrm>
        </p:spPr>
        <p:txBody>
          <a:bodyPr/>
          <a:lstStyle/>
          <a:p>
            <a:r>
              <a:rPr lang="en-US" dirty="0"/>
              <a:t>E(3) Equivariant Network state of the art on QM9</a:t>
            </a:r>
          </a:p>
        </p:txBody>
      </p:sp>
    </p:spTree>
    <p:extLst>
      <p:ext uri="{BB962C8B-B14F-4D97-AF65-F5344CB8AC3E}">
        <p14:creationId xmlns:p14="http://schemas.microsoft.com/office/powerpoint/2010/main" val="134956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7A82-DFC5-ECB8-08A7-6EABC308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projection: tool for assessing linear </a:t>
            </a:r>
            <a:r>
              <a:rPr lang="en-US" dirty="0" err="1"/>
              <a:t>seprability</a:t>
            </a:r>
            <a:r>
              <a:rPr lang="en-US" dirty="0"/>
              <a:t> of representations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67A46-EB17-4DC3-2BCC-5B8896732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2" y="2287766"/>
            <a:ext cx="11759935" cy="3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5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44B6-31A3-C988-082A-9D52B50D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365125"/>
            <a:ext cx="12074013" cy="1325563"/>
          </a:xfrm>
        </p:spPr>
        <p:txBody>
          <a:bodyPr/>
          <a:lstStyle/>
          <a:p>
            <a:r>
              <a:rPr lang="en-US" dirty="0"/>
              <a:t>How to use supervised models for multiple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9285-6933-FFB3-31EA-1C25BA79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7" y="1870355"/>
            <a:ext cx="9675271" cy="41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5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1672</Words>
  <Application>Microsoft Macintosh PowerPoint</Application>
  <PresentationFormat>Widescreen</PresentationFormat>
  <Paragraphs>237</Paragraphs>
  <Slides>50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Aptos</vt:lpstr>
      <vt:lpstr>Aptos Display</vt:lpstr>
      <vt:lpstr>Arial</vt:lpstr>
      <vt:lpstr>GillSansRegular</vt:lpstr>
      <vt:lpstr>Helvetica Neue</vt:lpstr>
      <vt:lpstr>inherit</vt:lpstr>
      <vt:lpstr>Lucida Grande</vt:lpstr>
      <vt:lpstr>Symbol</vt:lpstr>
      <vt:lpstr>Office Theme</vt:lpstr>
      <vt:lpstr>Unsupervised Machine Learning</vt:lpstr>
      <vt:lpstr>Opportunities for Machine learning in large scaled docking</vt:lpstr>
      <vt:lpstr>Fingerprint based machine learning</vt:lpstr>
      <vt:lpstr>Graph Convolutional Network Similar to ECFP fingerprints but with learned weights</vt:lpstr>
      <vt:lpstr>Featurization of molecules  </vt:lpstr>
      <vt:lpstr>QM9 (Quantum Machines 9) dataset</vt:lpstr>
      <vt:lpstr>E(3) Equivariant Network state of the art on QM9</vt:lpstr>
      <vt:lpstr>Linear projection: tool for assessing linear seprability of representations</vt:lpstr>
      <vt:lpstr>How to use supervised models for multiple tasks?</vt:lpstr>
      <vt:lpstr>Foundation Model</vt:lpstr>
      <vt:lpstr>Representations can be “multiplexed” in the latent space Spare autoencoders can be used pick out concepts</vt:lpstr>
      <vt:lpstr>Good representations are smooth</vt:lpstr>
      <vt:lpstr>Energy landscape for proteins are very rugged</vt:lpstr>
      <vt:lpstr>How to handle overplotting?</vt:lpstr>
      <vt:lpstr>PowerPoint Presentation</vt:lpstr>
      <vt:lpstr>How to make it less rugged?</vt:lpstr>
      <vt:lpstr>PowerPoint Presentation</vt:lpstr>
      <vt:lpstr>How smooth smooth are “embeddings?”</vt:lpstr>
      <vt:lpstr>Repulsion / Attraction trade-off for non-linear embeddings </vt:lpstr>
      <vt:lpstr>Modularity based clustering</vt:lpstr>
      <vt:lpstr>PowerPoint Presentation</vt:lpstr>
      <vt:lpstr>How to quantify distortion? Compare neighbors before/after transformation</vt:lpstr>
      <vt:lpstr>Use permutation test to assess reliability</vt:lpstr>
      <vt:lpstr>Parametric UMAP Faster, and can incorporate loss information</vt:lpstr>
      <vt:lpstr>Parametric UMAP Faster, and can incorporate loss information</vt:lpstr>
      <vt:lpstr>Parametric UMAP Faster, and can incorporate loss information</vt:lpstr>
      <vt:lpstr>Parametric UMAP Faster, and can incorporate loss information</vt:lpstr>
      <vt:lpstr>How to test for local enrichment? Key-challenge =&gt; multiple hypothesis testing</vt:lpstr>
      <vt:lpstr>How to test for local enrichment? Key-challenge =&gt; multiple hypothesis testing</vt:lpstr>
      <vt:lpstr>How to test for local enrichment? Key-challenge =&gt; multiple hypothesis testing</vt:lpstr>
      <vt:lpstr>Preserve local density By direct optimization </vt:lpstr>
      <vt:lpstr>Preserve local density By direct optimization </vt:lpstr>
      <vt:lpstr>Self supervised representation learning</vt:lpstr>
      <vt:lpstr>PowerPoint Presentation</vt:lpstr>
      <vt:lpstr>Chemical language models can scale to high-capacity</vt:lpstr>
      <vt:lpstr>ChemGPT can learn meaningful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ECFP4 vs ChemGPT organize med-chem tested ligands for a target?</vt:lpstr>
      <vt:lpstr>PowerPoint Presentation</vt:lpstr>
      <vt:lpstr>ChemGPT organization of DUDE-Z target ligand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Matt</dc:creator>
  <cp:lastModifiedBy>O'Meara, Matt</cp:lastModifiedBy>
  <cp:revision>6</cp:revision>
  <dcterms:created xsi:type="dcterms:W3CDTF">2025-02-15T13:37:23Z</dcterms:created>
  <dcterms:modified xsi:type="dcterms:W3CDTF">2025-02-18T16:22:29Z</dcterms:modified>
</cp:coreProperties>
</file>